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0"/>
  </p:notesMasterIdLst>
  <p:handoutMasterIdLst>
    <p:handoutMasterId r:id="rId101"/>
  </p:handoutMasterIdLst>
  <p:sldIdLst>
    <p:sldId id="256" r:id="rId3"/>
    <p:sldId id="562" r:id="rId4"/>
    <p:sldId id="563" r:id="rId5"/>
    <p:sldId id="564" r:id="rId6"/>
    <p:sldId id="565" r:id="rId7"/>
    <p:sldId id="566" r:id="rId8"/>
    <p:sldId id="567" r:id="rId9"/>
    <p:sldId id="568" r:id="rId10"/>
    <p:sldId id="569" r:id="rId11"/>
    <p:sldId id="570" r:id="rId12"/>
    <p:sldId id="571" r:id="rId13"/>
    <p:sldId id="572" r:id="rId14"/>
    <p:sldId id="573" r:id="rId15"/>
    <p:sldId id="574" r:id="rId16"/>
    <p:sldId id="575" r:id="rId17"/>
    <p:sldId id="576" r:id="rId18"/>
    <p:sldId id="577" r:id="rId19"/>
    <p:sldId id="578" r:id="rId20"/>
    <p:sldId id="579" r:id="rId21"/>
    <p:sldId id="580" r:id="rId22"/>
    <p:sldId id="581" r:id="rId23"/>
    <p:sldId id="582" r:id="rId24"/>
    <p:sldId id="583" r:id="rId25"/>
    <p:sldId id="584" r:id="rId26"/>
    <p:sldId id="585" r:id="rId27"/>
    <p:sldId id="586" r:id="rId28"/>
    <p:sldId id="587" r:id="rId29"/>
    <p:sldId id="588" r:id="rId30"/>
    <p:sldId id="589" r:id="rId31"/>
    <p:sldId id="590" r:id="rId32"/>
    <p:sldId id="538" r:id="rId33"/>
    <p:sldId id="539" r:id="rId34"/>
    <p:sldId id="540" r:id="rId35"/>
    <p:sldId id="541" r:id="rId36"/>
    <p:sldId id="542" r:id="rId37"/>
    <p:sldId id="543" r:id="rId38"/>
    <p:sldId id="544" r:id="rId39"/>
    <p:sldId id="545" r:id="rId40"/>
    <p:sldId id="546" r:id="rId41"/>
    <p:sldId id="547" r:id="rId42"/>
    <p:sldId id="548" r:id="rId43"/>
    <p:sldId id="549" r:id="rId44"/>
    <p:sldId id="550" r:id="rId45"/>
    <p:sldId id="551" r:id="rId46"/>
    <p:sldId id="552" r:id="rId47"/>
    <p:sldId id="553" r:id="rId48"/>
    <p:sldId id="554" r:id="rId49"/>
    <p:sldId id="555" r:id="rId50"/>
    <p:sldId id="556" r:id="rId51"/>
    <p:sldId id="557" r:id="rId52"/>
    <p:sldId id="558" r:id="rId53"/>
    <p:sldId id="559" r:id="rId54"/>
    <p:sldId id="560" r:id="rId55"/>
    <p:sldId id="561" r:id="rId56"/>
    <p:sldId id="591" r:id="rId57"/>
    <p:sldId id="592" r:id="rId58"/>
    <p:sldId id="593" r:id="rId59"/>
    <p:sldId id="594" r:id="rId60"/>
    <p:sldId id="595" r:id="rId61"/>
    <p:sldId id="596" r:id="rId62"/>
    <p:sldId id="597" r:id="rId63"/>
    <p:sldId id="598" r:id="rId64"/>
    <p:sldId id="599" r:id="rId65"/>
    <p:sldId id="600" r:id="rId66"/>
    <p:sldId id="601" r:id="rId67"/>
    <p:sldId id="602" r:id="rId68"/>
    <p:sldId id="603" r:id="rId69"/>
    <p:sldId id="604" r:id="rId70"/>
    <p:sldId id="605" r:id="rId71"/>
    <p:sldId id="606" r:id="rId72"/>
    <p:sldId id="607" r:id="rId73"/>
    <p:sldId id="608" r:id="rId74"/>
    <p:sldId id="609" r:id="rId75"/>
    <p:sldId id="610" r:id="rId76"/>
    <p:sldId id="611" r:id="rId77"/>
    <p:sldId id="612" r:id="rId78"/>
    <p:sldId id="613" r:id="rId79"/>
    <p:sldId id="614" r:id="rId80"/>
    <p:sldId id="615" r:id="rId81"/>
    <p:sldId id="616" r:id="rId82"/>
    <p:sldId id="617" r:id="rId83"/>
    <p:sldId id="260" r:id="rId84"/>
    <p:sldId id="527" r:id="rId85"/>
    <p:sldId id="440" r:id="rId86"/>
    <p:sldId id="526" r:id="rId87"/>
    <p:sldId id="535" r:id="rId88"/>
    <p:sldId id="534" r:id="rId89"/>
    <p:sldId id="536" r:id="rId90"/>
    <p:sldId id="537" r:id="rId91"/>
    <p:sldId id="533" r:id="rId92"/>
    <p:sldId id="532" r:id="rId93"/>
    <p:sldId id="531" r:id="rId94"/>
    <p:sldId id="530" r:id="rId95"/>
    <p:sldId id="529" r:id="rId96"/>
    <p:sldId id="387" r:id="rId97"/>
    <p:sldId id="283" r:id="rId98"/>
    <p:sldId id="388" r:id="rId9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p:scale>
          <a:sx n="110" d="100"/>
          <a:sy n="110" d="100"/>
        </p:scale>
        <p:origin x="-1644" y="-102"/>
      </p:cViewPr>
      <p:guideLst>
        <p:guide orient="horz" pos="2160"/>
        <p:guide pos="2880"/>
      </p:guideLst>
    </p:cSldViewPr>
  </p:slideViewPr>
  <p:outlineViewPr>
    <p:cViewPr>
      <p:scale>
        <a:sx n="33" d="100"/>
        <a:sy n="33" d="100"/>
      </p:scale>
      <p:origin x="0" y="330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5266347" y="0"/>
            <a:ext cx="4028440" cy="350520"/>
          </a:xfrm>
          <a:prstGeom prst="rect">
            <a:avLst/>
          </a:prstGeom>
        </p:spPr>
        <p:txBody>
          <a:bodyPr vert="horz" lIns="93177" tIns="46589" rIns="93177" bIns="46589" rtlCol="0"/>
          <a:lstStyle>
            <a:lvl1pPr algn="r">
              <a:defRPr sz="1200"/>
            </a:lvl1pPr>
          </a:lstStyle>
          <a:p>
            <a:fld id="{854B6D7B-DE16-4DAC-9671-10F2D7F743E6}" type="datetimeFigureOut">
              <a:rPr lang="en-CA" smtClean="0"/>
              <a:t>13/06/2017</a:t>
            </a:fld>
            <a:endParaRPr lang="en-CA" dirty="0"/>
          </a:p>
        </p:txBody>
      </p:sp>
      <p:sp>
        <p:nvSpPr>
          <p:cNvPr id="4" name="Footer Placeholder 3"/>
          <p:cNvSpPr>
            <a:spLocks noGrp="1"/>
          </p:cNvSpPr>
          <p:nvPr>
            <p:ph type="ftr" sz="quarter" idx="2"/>
          </p:nvPr>
        </p:nvSpPr>
        <p:spPr>
          <a:xfrm>
            <a:off x="0" y="6658258"/>
            <a:ext cx="4028440" cy="350520"/>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5266347" y="6658258"/>
            <a:ext cx="4028440" cy="350520"/>
          </a:xfrm>
          <a:prstGeom prst="rect">
            <a:avLst/>
          </a:prstGeom>
        </p:spPr>
        <p:txBody>
          <a:bodyPr vert="horz" lIns="93177" tIns="46589" rIns="93177" bIns="46589" rtlCol="0" anchor="b"/>
          <a:lstStyle>
            <a:lvl1pPr algn="r">
              <a:defRPr sz="1200"/>
            </a:lvl1pPr>
          </a:lstStyle>
          <a:p>
            <a:fld id="{EFBE28D2-C049-46B4-BBCF-ECBE014F6CB6}" type="slidenum">
              <a:rPr lang="en-CA" smtClean="0"/>
              <a:t>‹#›</a:t>
            </a:fld>
            <a:endParaRPr lang="en-CA" dirty="0"/>
          </a:p>
        </p:txBody>
      </p:sp>
    </p:spTree>
    <p:extLst>
      <p:ext uri="{BB962C8B-B14F-4D97-AF65-F5344CB8AC3E}">
        <p14:creationId xmlns:p14="http://schemas.microsoft.com/office/powerpoint/2010/main" val="2043441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FA528503-5D2F-456C-933E-0BC7AAEDACD4}" type="datetimeFigureOut">
              <a:rPr lang="en-CA" smtClean="0"/>
              <a:t>13/06/2017</a:t>
            </a:fld>
            <a:endParaRPr lang="en-CA"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ECF7D89E-6CEA-4989-8FFC-9812EAE88217}" type="slidenum">
              <a:rPr lang="en-CA" smtClean="0"/>
              <a:t>‹#›</a:t>
            </a:fld>
            <a:endParaRPr lang="en-CA" dirty="0"/>
          </a:p>
        </p:txBody>
      </p:sp>
    </p:spTree>
    <p:extLst>
      <p:ext uri="{BB962C8B-B14F-4D97-AF65-F5344CB8AC3E}">
        <p14:creationId xmlns:p14="http://schemas.microsoft.com/office/powerpoint/2010/main" val="10585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308012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1109185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1622430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225625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3228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456566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850677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3039816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2557313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3210481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100993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1662820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2474870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538013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2101522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3133175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4250410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4087855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1975087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1763693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631474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205965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1255678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809197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972630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1948904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1662025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3259560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4103579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1053623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2284144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2918093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81024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1007609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2835686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1382900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400630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2986550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3802094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6854668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3453110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261708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13176750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340554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26756997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3529644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7975042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9854727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847751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6807068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3254933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39795015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82</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83</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85</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35773856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86</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87</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88</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89</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90</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91</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92</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93</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94</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95</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32321943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DE682C-87B7-41ED-9DF6-6D38C8F78070}" type="slidenum">
              <a:rPr lang="en-CA" smtClean="0"/>
              <a:t>96</a:t>
            </a:fld>
            <a:endParaRPr lang="en-CA" dirty="0"/>
          </a:p>
        </p:txBody>
      </p:sp>
    </p:spTree>
    <p:extLst>
      <p:ext uri="{BB962C8B-B14F-4D97-AF65-F5344CB8AC3E}">
        <p14:creationId xmlns:p14="http://schemas.microsoft.com/office/powerpoint/2010/main" val="245953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221040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95600" y="525463"/>
            <a:ext cx="3505200" cy="26289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endParaRPr lang="fr-FR" dirty="0">
              <a:solidFill>
                <a:prstClr val="black"/>
              </a:solidFill>
            </a:endParaRPr>
          </a:p>
        </p:txBody>
      </p:sp>
    </p:spTree>
    <p:extLst>
      <p:ext uri="{BB962C8B-B14F-4D97-AF65-F5344CB8AC3E}">
        <p14:creationId xmlns:p14="http://schemas.microsoft.com/office/powerpoint/2010/main" val="313491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hyperlink" Target="https://twitter.com/millerthomson" TargetMode="External"/><Relationship Id="rId5" Type="http://schemas.openxmlformats.org/officeDocument/2006/relationships/image" Target="../media/image10.png"/><Relationship Id="rId4" Type="http://schemas.openxmlformats.org/officeDocument/2006/relationships/hyperlink" Target="https://www.linkedin.com/company/miller-thomson-llp"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hyperlink" Target="https://www.linkedin.com/company/miller-thomson-llp"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hyperlink" Target="https://twitter.com/millerthomson"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6EA70CA-B238-49AF-8DE3-AFD5AB05518D}" type="slidenum">
              <a:rPr lang="en-CA" smtClean="0"/>
              <a:t>‹#›</a:t>
            </a:fld>
            <a:endParaRPr lang="en-CA" dirty="0"/>
          </a:p>
        </p:txBody>
      </p:sp>
    </p:spTree>
    <p:extLst>
      <p:ext uri="{BB962C8B-B14F-4D97-AF65-F5344CB8AC3E}">
        <p14:creationId xmlns:p14="http://schemas.microsoft.com/office/powerpoint/2010/main" val="2834284804"/>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6EA70CA-B238-49AF-8DE3-AFD5AB05518D}" type="slidenum">
              <a:rPr lang="en-CA" smtClean="0"/>
              <a:t>‹#›</a:t>
            </a:fld>
            <a:endParaRPr lang="en-CA" dirty="0"/>
          </a:p>
        </p:txBody>
      </p:sp>
    </p:spTree>
    <p:extLst>
      <p:ext uri="{BB962C8B-B14F-4D97-AF65-F5344CB8AC3E}">
        <p14:creationId xmlns:p14="http://schemas.microsoft.com/office/powerpoint/2010/main" val="482968814"/>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6EA70CA-B238-49AF-8DE3-AFD5AB05518D}" type="slidenum">
              <a:rPr lang="en-CA" smtClean="0"/>
              <a:t>‹#›</a:t>
            </a:fld>
            <a:endParaRPr lang="en-CA" dirty="0"/>
          </a:p>
        </p:txBody>
      </p:sp>
    </p:spTree>
    <p:extLst>
      <p:ext uri="{BB962C8B-B14F-4D97-AF65-F5344CB8AC3E}">
        <p14:creationId xmlns:p14="http://schemas.microsoft.com/office/powerpoint/2010/main" val="631795985"/>
      </p:ext>
    </p:extLst>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on White Background">
    <p:bg>
      <p:bgRef idx="1001">
        <a:schemeClr val="bg1"/>
      </p:bgRef>
    </p:bg>
    <p:spTree>
      <p:nvGrpSpPr>
        <p:cNvPr id="1" name=""/>
        <p:cNvGrpSpPr/>
        <p:nvPr/>
      </p:nvGrpSpPr>
      <p:grpSpPr>
        <a:xfrm>
          <a:off x="0" y="0"/>
          <a:ext cx="0" cy="0"/>
          <a:chOff x="0" y="0"/>
          <a:chExt cx="0" cy="0"/>
        </a:xfrm>
      </p:grpSpPr>
      <p:sp>
        <p:nvSpPr>
          <p:cNvPr id="10" name="Rectangle 9" hidden="1"/>
          <p:cNvSpPr/>
          <p:nvPr userDrawn="1"/>
        </p:nvSpPr>
        <p:spPr>
          <a:xfrm>
            <a:off x="467544" y="0"/>
            <a:ext cx="8208912" cy="14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Rectangle 11" hidden="1"/>
          <p:cNvSpPr/>
          <p:nvPr userDrawn="1"/>
        </p:nvSpPr>
        <p:spPr>
          <a:xfrm>
            <a:off x="467544" y="1628800"/>
            <a:ext cx="8208912"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endParaRPr lang="fr-CA" dirty="0"/>
          </a:p>
        </p:txBody>
      </p:sp>
      <p:sp>
        <p:nvSpPr>
          <p:cNvPr id="6" name="Espace réservé du numéro de diapositive 5"/>
          <p:cNvSpPr>
            <a:spLocks noGrp="1"/>
          </p:cNvSpPr>
          <p:nvPr>
            <p:ph type="sldNum" sz="quarter" idx="12"/>
          </p:nvPr>
        </p:nvSpPr>
        <p:spPr/>
        <p:txBody>
          <a:bodyPr/>
          <a:lstStyle/>
          <a:p>
            <a:fld id="{A57D9991-AB7F-4773-AC3D-DDBE6F03603F}" type="slidenum">
              <a:rPr lang="fr-CA" smtClean="0"/>
              <a:t>‹#›</a:t>
            </a:fld>
            <a:endParaRPr lang="fr-CA" dirty="0"/>
          </a:p>
        </p:txBody>
      </p:sp>
      <p:cxnSp>
        <p:nvCxnSpPr>
          <p:cNvPr id="8" name="Connecteur droit 7"/>
          <p:cNvCxnSpPr/>
          <p:nvPr userDrawn="1"/>
        </p:nvCxnSpPr>
        <p:spPr>
          <a:xfrm>
            <a:off x="467544" y="1412776"/>
            <a:ext cx="82089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155" y="5838385"/>
            <a:ext cx="1457166" cy="741449"/>
          </a:xfrm>
          <a:prstGeom prst="rect">
            <a:avLst/>
          </a:prstGeom>
        </p:spPr>
      </p:pic>
      <p:sp>
        <p:nvSpPr>
          <p:cNvPr id="2" name="Titre 1"/>
          <p:cNvSpPr>
            <a:spLocks noGrp="1"/>
          </p:cNvSpPr>
          <p:nvPr>
            <p:ph type="title"/>
          </p:nvPr>
        </p:nvSpPr>
        <p:spPr>
          <a:xfrm>
            <a:off x="457200" y="274638"/>
            <a:ext cx="8229600" cy="562074"/>
          </a:xfrm>
        </p:spPr>
        <p:txBody>
          <a:bodyPr/>
          <a:lstStyle/>
          <a:p>
            <a:r>
              <a:rPr lang="fr-FR" dirty="0" smtClean="0"/>
              <a:t>Modifiez le style du titre</a:t>
            </a:r>
            <a:endParaRPr lang="fr-CA" dirty="0"/>
          </a:p>
        </p:txBody>
      </p:sp>
      <p:sp>
        <p:nvSpPr>
          <p:cNvPr id="9" name="Sous-titre 2"/>
          <p:cNvSpPr>
            <a:spLocks noGrp="1"/>
          </p:cNvSpPr>
          <p:nvPr>
            <p:ph type="subTitle" idx="13"/>
          </p:nvPr>
        </p:nvSpPr>
        <p:spPr>
          <a:xfrm>
            <a:off x="457200" y="836712"/>
            <a:ext cx="8209987" cy="576064"/>
          </a:xfrm>
        </p:spPr>
        <p:txBody>
          <a:bodyPr lIns="144000" anchor="ctr">
            <a:normAutofit/>
          </a:bodyPr>
          <a:lstStyle>
            <a:lvl1pPr marL="0" indent="0" algn="l">
              <a:buNone/>
              <a:defRPr sz="18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CA" dirty="0"/>
          </a:p>
        </p:txBody>
      </p:sp>
      <p:sp>
        <p:nvSpPr>
          <p:cNvPr id="3" name="Espace réservé du contenu 2"/>
          <p:cNvSpPr>
            <a:spLocks noGrp="1"/>
          </p:cNvSpPr>
          <p:nvPr>
            <p:ph idx="1"/>
          </p:nvPr>
        </p:nvSpPr>
        <p:spPr>
          <a:xfrm>
            <a:off x="457200" y="1600201"/>
            <a:ext cx="8229600" cy="4349080"/>
          </a:xfrm>
        </p:spPr>
        <p:txBody>
          <a:bodyPr/>
          <a:lstStyle>
            <a:lvl1pPr marL="342900" indent="-342900">
              <a:buFont typeface="Wingdings" panose="05000000000000000000" pitchFamily="2" charset="2"/>
              <a:buChar char="Ø"/>
              <a:defRPr sz="2400"/>
            </a:lvl1pPr>
            <a:lvl2pPr marL="742950" indent="-285750">
              <a:buFont typeface="Wingdings" panose="05000000000000000000" pitchFamily="2" charset="2"/>
              <a:buChar char=""/>
              <a:defRPr sz="2200"/>
            </a:lvl2pPr>
            <a:lvl3pPr marL="1143000" indent="-228600">
              <a:buSzPct val="1000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Tree>
    <p:extLst>
      <p:ext uri="{BB962C8B-B14F-4D97-AF65-F5344CB8AC3E}">
        <p14:creationId xmlns:p14="http://schemas.microsoft.com/office/powerpoint/2010/main" val="112739720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sp>
        <p:nvSpPr>
          <p:cNvPr id="9" name="Chiffre Bleu"/>
          <p:cNvSpPr txBox="1">
            <a:spLocks noChangeArrowheads="1"/>
          </p:cNvSpPr>
          <p:nvPr userDrawn="1"/>
        </p:nvSpPr>
        <p:spPr bwMode="auto">
          <a:xfrm>
            <a:off x="5005388" y="-2519363"/>
            <a:ext cx="7299325" cy="994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fr-FR" sz="64000" b="1" dirty="0" smtClean="0">
                <a:solidFill>
                  <a:srgbClr val="00B5CD"/>
                </a:solidFill>
                <a:latin typeface="Helvetica" charset="0"/>
                <a:cs typeface="Helvetica" charset="0"/>
              </a:rPr>
              <a:t>1</a:t>
            </a:r>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A57D9991-AB7F-4773-AC3D-DDBE6F03603F}" type="slidenum">
              <a:rPr lang="fr-CA" smtClean="0"/>
              <a:t>‹#›</a:t>
            </a:fld>
            <a:endParaRPr lang="fr-CA" dirty="0"/>
          </a:p>
        </p:txBody>
      </p:sp>
      <p:cxnSp>
        <p:nvCxnSpPr>
          <p:cNvPr id="8" name="Connecteur droit 7"/>
          <p:cNvCxnSpPr/>
          <p:nvPr userDrawn="1"/>
        </p:nvCxnSpPr>
        <p:spPr>
          <a:xfrm>
            <a:off x="755576" y="620688"/>
            <a:ext cx="77768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155" y="5838385"/>
            <a:ext cx="1457166" cy="741449"/>
          </a:xfrm>
          <a:prstGeom prst="rect">
            <a:avLst/>
          </a:prstGeom>
        </p:spPr>
      </p:pic>
      <p:sp>
        <p:nvSpPr>
          <p:cNvPr id="2" name="Titre 1"/>
          <p:cNvSpPr>
            <a:spLocks noGrp="1"/>
          </p:cNvSpPr>
          <p:nvPr>
            <p:ph type="title"/>
          </p:nvPr>
        </p:nvSpPr>
        <p:spPr>
          <a:xfrm>
            <a:off x="722313" y="620688"/>
            <a:ext cx="5505871" cy="3960440"/>
          </a:xfrm>
        </p:spPr>
        <p:txBody>
          <a:bodyPr anchor="t">
            <a:noAutofit/>
          </a:bodyPr>
          <a:lstStyle>
            <a:lvl1pPr algn="l">
              <a:defRPr sz="5400" b="1" cap="all"/>
            </a:lvl1pPr>
          </a:lstStyle>
          <a:p>
            <a:r>
              <a:rPr lang="fr-FR" dirty="0" smtClean="0"/>
              <a:t>Modifiez le style du titre</a:t>
            </a:r>
            <a:endParaRPr lang="fr-CA" dirty="0"/>
          </a:p>
        </p:txBody>
      </p:sp>
      <p:sp>
        <p:nvSpPr>
          <p:cNvPr id="11" name="Sous-titre 2"/>
          <p:cNvSpPr>
            <a:spLocks noGrp="1"/>
          </p:cNvSpPr>
          <p:nvPr>
            <p:ph type="subTitle" idx="1"/>
          </p:nvPr>
        </p:nvSpPr>
        <p:spPr>
          <a:xfrm>
            <a:off x="722313" y="4581128"/>
            <a:ext cx="5505871" cy="864096"/>
          </a:xfrm>
        </p:spPr>
        <p:txBody>
          <a:bodyPr lIns="144000" anchor="ctr">
            <a:normAutofit/>
          </a:bodyPr>
          <a:lstStyle>
            <a:lvl1pPr marL="0" indent="0" algn="l">
              <a:buNone/>
              <a:defRPr sz="18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CA" dirty="0"/>
          </a:p>
        </p:txBody>
      </p:sp>
    </p:spTree>
    <p:extLst>
      <p:ext uri="{BB962C8B-B14F-4D97-AF65-F5344CB8AC3E}">
        <p14:creationId xmlns:p14="http://schemas.microsoft.com/office/powerpoint/2010/main" val="3868892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2">
    <p:spTree>
      <p:nvGrpSpPr>
        <p:cNvPr id="1" name=""/>
        <p:cNvGrpSpPr/>
        <p:nvPr/>
      </p:nvGrpSpPr>
      <p:grpSpPr>
        <a:xfrm>
          <a:off x="0" y="0"/>
          <a:ext cx="0" cy="0"/>
          <a:chOff x="0" y="0"/>
          <a:chExt cx="0" cy="0"/>
        </a:xfrm>
      </p:grpSpPr>
      <p:sp>
        <p:nvSpPr>
          <p:cNvPr id="9" name="Chiffre Bleu"/>
          <p:cNvSpPr txBox="1">
            <a:spLocks noChangeArrowheads="1"/>
          </p:cNvSpPr>
          <p:nvPr userDrawn="1"/>
        </p:nvSpPr>
        <p:spPr bwMode="auto">
          <a:xfrm>
            <a:off x="5005388" y="-2519363"/>
            <a:ext cx="7299325" cy="994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fr-FR" sz="64000" b="1" dirty="0" smtClean="0">
                <a:solidFill>
                  <a:srgbClr val="00B5CD"/>
                </a:solidFill>
                <a:latin typeface="Helvetica" charset="0"/>
                <a:cs typeface="Helvetica" charset="0"/>
              </a:rPr>
              <a:t>2</a:t>
            </a:r>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A57D9991-AB7F-4773-AC3D-DDBE6F03603F}" type="slidenum">
              <a:rPr lang="fr-CA" smtClean="0"/>
              <a:t>‹#›</a:t>
            </a:fld>
            <a:endParaRPr lang="fr-CA" dirty="0"/>
          </a:p>
        </p:txBody>
      </p:sp>
      <p:cxnSp>
        <p:nvCxnSpPr>
          <p:cNvPr id="8" name="Connecteur droit 7"/>
          <p:cNvCxnSpPr/>
          <p:nvPr userDrawn="1"/>
        </p:nvCxnSpPr>
        <p:spPr>
          <a:xfrm>
            <a:off x="755576" y="620688"/>
            <a:ext cx="77768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155" y="5838385"/>
            <a:ext cx="1457166" cy="741449"/>
          </a:xfrm>
          <a:prstGeom prst="rect">
            <a:avLst/>
          </a:prstGeom>
        </p:spPr>
      </p:pic>
      <p:sp>
        <p:nvSpPr>
          <p:cNvPr id="2" name="Titre 1"/>
          <p:cNvSpPr>
            <a:spLocks noGrp="1"/>
          </p:cNvSpPr>
          <p:nvPr>
            <p:ph type="title"/>
          </p:nvPr>
        </p:nvSpPr>
        <p:spPr>
          <a:xfrm>
            <a:off x="722313" y="620688"/>
            <a:ext cx="5505871" cy="3960440"/>
          </a:xfrm>
        </p:spPr>
        <p:txBody>
          <a:bodyPr anchor="t">
            <a:noAutofit/>
          </a:bodyPr>
          <a:lstStyle>
            <a:lvl1pPr algn="l">
              <a:defRPr sz="5400" b="1" cap="all"/>
            </a:lvl1pPr>
          </a:lstStyle>
          <a:p>
            <a:r>
              <a:rPr lang="fr-FR" dirty="0" smtClean="0"/>
              <a:t>Modifiez le style du titre</a:t>
            </a:r>
            <a:endParaRPr lang="fr-CA" dirty="0"/>
          </a:p>
        </p:txBody>
      </p:sp>
      <p:sp>
        <p:nvSpPr>
          <p:cNvPr id="11" name="Sous-titre 2"/>
          <p:cNvSpPr>
            <a:spLocks noGrp="1"/>
          </p:cNvSpPr>
          <p:nvPr>
            <p:ph type="subTitle" idx="1"/>
          </p:nvPr>
        </p:nvSpPr>
        <p:spPr>
          <a:xfrm>
            <a:off x="722313" y="4581128"/>
            <a:ext cx="5519215" cy="864096"/>
          </a:xfrm>
        </p:spPr>
        <p:txBody>
          <a:bodyPr lIns="144000" anchor="ctr">
            <a:normAutofit/>
          </a:bodyPr>
          <a:lstStyle>
            <a:lvl1pPr marL="0" indent="0" algn="l">
              <a:buNone/>
              <a:defRPr sz="18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CA" dirty="0"/>
          </a:p>
        </p:txBody>
      </p:sp>
    </p:spTree>
    <p:extLst>
      <p:ext uri="{BB962C8B-B14F-4D97-AF65-F5344CB8AC3E}">
        <p14:creationId xmlns:p14="http://schemas.microsoft.com/office/powerpoint/2010/main" val="1347099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3">
    <p:spTree>
      <p:nvGrpSpPr>
        <p:cNvPr id="1" name=""/>
        <p:cNvGrpSpPr/>
        <p:nvPr/>
      </p:nvGrpSpPr>
      <p:grpSpPr>
        <a:xfrm>
          <a:off x="0" y="0"/>
          <a:ext cx="0" cy="0"/>
          <a:chOff x="0" y="0"/>
          <a:chExt cx="0" cy="0"/>
        </a:xfrm>
      </p:grpSpPr>
      <p:sp>
        <p:nvSpPr>
          <p:cNvPr id="9" name="Chiffre Bleu"/>
          <p:cNvSpPr txBox="1">
            <a:spLocks noChangeArrowheads="1"/>
          </p:cNvSpPr>
          <p:nvPr userDrawn="1"/>
        </p:nvSpPr>
        <p:spPr bwMode="auto">
          <a:xfrm>
            <a:off x="5005388" y="-2519363"/>
            <a:ext cx="7299325" cy="994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fr-FR" sz="64000" b="1" dirty="0" smtClean="0">
                <a:solidFill>
                  <a:srgbClr val="00B5CD"/>
                </a:solidFill>
                <a:latin typeface="Helvetica" charset="0"/>
                <a:cs typeface="Helvetica" charset="0"/>
              </a:rPr>
              <a:t>3</a:t>
            </a:r>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A57D9991-AB7F-4773-AC3D-DDBE6F03603F}" type="slidenum">
              <a:rPr lang="fr-CA" smtClean="0"/>
              <a:t>‹#›</a:t>
            </a:fld>
            <a:endParaRPr lang="fr-CA" dirty="0"/>
          </a:p>
        </p:txBody>
      </p:sp>
      <p:cxnSp>
        <p:nvCxnSpPr>
          <p:cNvPr id="8" name="Connecteur droit 7"/>
          <p:cNvCxnSpPr/>
          <p:nvPr userDrawn="1"/>
        </p:nvCxnSpPr>
        <p:spPr>
          <a:xfrm>
            <a:off x="755576" y="620688"/>
            <a:ext cx="77768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155" y="5838385"/>
            <a:ext cx="1457166" cy="741449"/>
          </a:xfrm>
          <a:prstGeom prst="rect">
            <a:avLst/>
          </a:prstGeom>
        </p:spPr>
      </p:pic>
      <p:sp>
        <p:nvSpPr>
          <p:cNvPr id="2" name="Titre 1"/>
          <p:cNvSpPr>
            <a:spLocks noGrp="1"/>
          </p:cNvSpPr>
          <p:nvPr>
            <p:ph type="title"/>
          </p:nvPr>
        </p:nvSpPr>
        <p:spPr>
          <a:xfrm>
            <a:off x="722313" y="620688"/>
            <a:ext cx="5505871" cy="3960440"/>
          </a:xfrm>
        </p:spPr>
        <p:txBody>
          <a:bodyPr anchor="t">
            <a:noAutofit/>
          </a:bodyPr>
          <a:lstStyle>
            <a:lvl1pPr algn="l">
              <a:defRPr sz="5400" b="1" cap="all"/>
            </a:lvl1pPr>
          </a:lstStyle>
          <a:p>
            <a:r>
              <a:rPr lang="fr-FR" dirty="0" smtClean="0"/>
              <a:t>Modifiez le style du titre</a:t>
            </a:r>
            <a:endParaRPr lang="fr-CA" dirty="0"/>
          </a:p>
        </p:txBody>
      </p:sp>
      <p:sp>
        <p:nvSpPr>
          <p:cNvPr id="11" name="Sous-titre 2"/>
          <p:cNvSpPr>
            <a:spLocks noGrp="1"/>
          </p:cNvSpPr>
          <p:nvPr>
            <p:ph type="subTitle" idx="1"/>
          </p:nvPr>
        </p:nvSpPr>
        <p:spPr>
          <a:xfrm>
            <a:off x="722313" y="4581128"/>
            <a:ext cx="5519215" cy="864096"/>
          </a:xfrm>
        </p:spPr>
        <p:txBody>
          <a:bodyPr lIns="144000" anchor="ctr">
            <a:normAutofit/>
          </a:bodyPr>
          <a:lstStyle>
            <a:lvl1pPr marL="0" indent="0" algn="l">
              <a:buNone/>
              <a:defRPr sz="18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CA" dirty="0"/>
          </a:p>
        </p:txBody>
      </p:sp>
    </p:spTree>
    <p:extLst>
      <p:ext uri="{BB962C8B-B14F-4D97-AF65-F5344CB8AC3E}">
        <p14:creationId xmlns:p14="http://schemas.microsoft.com/office/powerpoint/2010/main" val="3752312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4">
    <p:spTree>
      <p:nvGrpSpPr>
        <p:cNvPr id="1" name=""/>
        <p:cNvGrpSpPr/>
        <p:nvPr/>
      </p:nvGrpSpPr>
      <p:grpSpPr>
        <a:xfrm>
          <a:off x="0" y="0"/>
          <a:ext cx="0" cy="0"/>
          <a:chOff x="0" y="0"/>
          <a:chExt cx="0" cy="0"/>
        </a:xfrm>
      </p:grpSpPr>
      <p:sp>
        <p:nvSpPr>
          <p:cNvPr id="9" name="Chiffre Bleu"/>
          <p:cNvSpPr txBox="1">
            <a:spLocks noChangeArrowheads="1"/>
          </p:cNvSpPr>
          <p:nvPr userDrawn="1"/>
        </p:nvSpPr>
        <p:spPr bwMode="auto">
          <a:xfrm>
            <a:off x="5005388" y="-2519363"/>
            <a:ext cx="7299325" cy="994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fr-FR" sz="64000" b="1" dirty="0" smtClean="0">
                <a:solidFill>
                  <a:srgbClr val="00B5CD"/>
                </a:solidFill>
                <a:latin typeface="Helvetica" charset="0"/>
                <a:cs typeface="Helvetica" charset="0"/>
              </a:rPr>
              <a:t>4</a:t>
            </a:r>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A57D9991-AB7F-4773-AC3D-DDBE6F03603F}" type="slidenum">
              <a:rPr lang="fr-CA" smtClean="0"/>
              <a:t>‹#›</a:t>
            </a:fld>
            <a:endParaRPr lang="fr-CA" dirty="0"/>
          </a:p>
        </p:txBody>
      </p:sp>
      <p:cxnSp>
        <p:nvCxnSpPr>
          <p:cNvPr id="8" name="Connecteur droit 7"/>
          <p:cNvCxnSpPr/>
          <p:nvPr userDrawn="1"/>
        </p:nvCxnSpPr>
        <p:spPr>
          <a:xfrm>
            <a:off x="755576" y="620688"/>
            <a:ext cx="77768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155" y="5838385"/>
            <a:ext cx="1457166" cy="741449"/>
          </a:xfrm>
          <a:prstGeom prst="rect">
            <a:avLst/>
          </a:prstGeom>
        </p:spPr>
      </p:pic>
      <p:sp>
        <p:nvSpPr>
          <p:cNvPr id="2" name="Titre 1"/>
          <p:cNvSpPr>
            <a:spLocks noGrp="1"/>
          </p:cNvSpPr>
          <p:nvPr>
            <p:ph type="title"/>
          </p:nvPr>
        </p:nvSpPr>
        <p:spPr>
          <a:xfrm>
            <a:off x="722313" y="620688"/>
            <a:ext cx="5505871" cy="3960440"/>
          </a:xfrm>
        </p:spPr>
        <p:txBody>
          <a:bodyPr anchor="t">
            <a:noAutofit/>
          </a:bodyPr>
          <a:lstStyle>
            <a:lvl1pPr algn="l">
              <a:defRPr sz="5400" b="1" cap="all"/>
            </a:lvl1pPr>
          </a:lstStyle>
          <a:p>
            <a:r>
              <a:rPr lang="fr-FR" dirty="0" smtClean="0"/>
              <a:t>Modifiez le style du titre</a:t>
            </a:r>
            <a:endParaRPr lang="fr-CA" dirty="0"/>
          </a:p>
        </p:txBody>
      </p:sp>
      <p:sp>
        <p:nvSpPr>
          <p:cNvPr id="11" name="Sous-titre 2"/>
          <p:cNvSpPr>
            <a:spLocks noGrp="1"/>
          </p:cNvSpPr>
          <p:nvPr>
            <p:ph type="subTitle" idx="1"/>
          </p:nvPr>
        </p:nvSpPr>
        <p:spPr>
          <a:xfrm>
            <a:off x="722313" y="4581128"/>
            <a:ext cx="5519215" cy="864096"/>
          </a:xfrm>
        </p:spPr>
        <p:txBody>
          <a:bodyPr lIns="144000" anchor="ctr">
            <a:normAutofit/>
          </a:bodyPr>
          <a:lstStyle>
            <a:lvl1pPr marL="0" indent="0" algn="l">
              <a:buNone/>
              <a:defRPr sz="18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CA" dirty="0"/>
          </a:p>
        </p:txBody>
      </p:sp>
    </p:spTree>
    <p:extLst>
      <p:ext uri="{BB962C8B-B14F-4D97-AF65-F5344CB8AC3E}">
        <p14:creationId xmlns:p14="http://schemas.microsoft.com/office/powerpoint/2010/main" val="2925296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5">
    <p:spTree>
      <p:nvGrpSpPr>
        <p:cNvPr id="1" name=""/>
        <p:cNvGrpSpPr/>
        <p:nvPr/>
      </p:nvGrpSpPr>
      <p:grpSpPr>
        <a:xfrm>
          <a:off x="0" y="0"/>
          <a:ext cx="0" cy="0"/>
          <a:chOff x="0" y="0"/>
          <a:chExt cx="0" cy="0"/>
        </a:xfrm>
      </p:grpSpPr>
      <p:sp>
        <p:nvSpPr>
          <p:cNvPr id="9" name="Chiffre Bleu"/>
          <p:cNvSpPr txBox="1">
            <a:spLocks noChangeArrowheads="1"/>
          </p:cNvSpPr>
          <p:nvPr userDrawn="1"/>
        </p:nvSpPr>
        <p:spPr bwMode="auto">
          <a:xfrm>
            <a:off x="5005388" y="-2519363"/>
            <a:ext cx="7299325" cy="994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fr-FR" sz="64000" b="1" dirty="0" smtClean="0">
                <a:solidFill>
                  <a:srgbClr val="00B5CD"/>
                </a:solidFill>
                <a:latin typeface="Helvetica" charset="0"/>
                <a:cs typeface="Helvetica" charset="0"/>
              </a:rPr>
              <a:t>5</a:t>
            </a:r>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A57D9991-AB7F-4773-AC3D-DDBE6F03603F}" type="slidenum">
              <a:rPr lang="fr-CA" smtClean="0"/>
              <a:t>‹#›</a:t>
            </a:fld>
            <a:endParaRPr lang="fr-CA" dirty="0"/>
          </a:p>
        </p:txBody>
      </p:sp>
      <p:cxnSp>
        <p:nvCxnSpPr>
          <p:cNvPr id="8" name="Connecteur droit 7"/>
          <p:cNvCxnSpPr/>
          <p:nvPr userDrawn="1"/>
        </p:nvCxnSpPr>
        <p:spPr>
          <a:xfrm>
            <a:off x="755576" y="620688"/>
            <a:ext cx="77768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155" y="5838385"/>
            <a:ext cx="1457166" cy="741449"/>
          </a:xfrm>
          <a:prstGeom prst="rect">
            <a:avLst/>
          </a:prstGeom>
        </p:spPr>
      </p:pic>
      <p:sp>
        <p:nvSpPr>
          <p:cNvPr id="2" name="Titre 1"/>
          <p:cNvSpPr>
            <a:spLocks noGrp="1"/>
          </p:cNvSpPr>
          <p:nvPr>
            <p:ph type="title"/>
          </p:nvPr>
        </p:nvSpPr>
        <p:spPr>
          <a:xfrm>
            <a:off x="722313" y="620688"/>
            <a:ext cx="5505871" cy="3960440"/>
          </a:xfrm>
        </p:spPr>
        <p:txBody>
          <a:bodyPr anchor="t">
            <a:noAutofit/>
          </a:bodyPr>
          <a:lstStyle>
            <a:lvl1pPr algn="l">
              <a:defRPr sz="5400" b="1" cap="all"/>
            </a:lvl1pPr>
          </a:lstStyle>
          <a:p>
            <a:r>
              <a:rPr lang="fr-FR" dirty="0" smtClean="0"/>
              <a:t>Modifiez le style du titre</a:t>
            </a:r>
            <a:endParaRPr lang="fr-CA" dirty="0"/>
          </a:p>
        </p:txBody>
      </p:sp>
      <p:sp>
        <p:nvSpPr>
          <p:cNvPr id="11" name="Sous-titre 2"/>
          <p:cNvSpPr>
            <a:spLocks noGrp="1"/>
          </p:cNvSpPr>
          <p:nvPr>
            <p:ph type="subTitle" idx="1"/>
          </p:nvPr>
        </p:nvSpPr>
        <p:spPr>
          <a:xfrm>
            <a:off x="722313" y="4581128"/>
            <a:ext cx="5519215" cy="864096"/>
          </a:xfrm>
        </p:spPr>
        <p:txBody>
          <a:bodyPr lIns="144000" anchor="ctr">
            <a:normAutofit/>
          </a:bodyPr>
          <a:lstStyle>
            <a:lvl1pPr marL="0" indent="0" algn="l">
              <a:buNone/>
              <a:defRPr sz="18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CA" dirty="0"/>
          </a:p>
        </p:txBody>
      </p:sp>
    </p:spTree>
    <p:extLst>
      <p:ext uri="{BB962C8B-B14F-4D97-AF65-F5344CB8AC3E}">
        <p14:creationId xmlns:p14="http://schemas.microsoft.com/office/powerpoint/2010/main" val="4041667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Welcom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5"/>
          <p:cNvSpPr txBox="1">
            <a:spLocks noChangeArrowheads="1"/>
          </p:cNvSpPr>
          <p:nvPr/>
        </p:nvSpPr>
        <p:spPr bwMode="auto">
          <a:xfrm>
            <a:off x="152400" y="6438902"/>
            <a:ext cx="8839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en-US" altLang="en-US" sz="700" b="0" spc="50" dirty="0" smtClean="0">
                <a:solidFill>
                  <a:srgbClr val="FFFFFF"/>
                </a:solidFill>
                <a:cs typeface="Arial" panose="020B0604020202020204" pitchFamily="34" charset="0"/>
              </a:rPr>
              <a:t>VANCOUVER            CALGARY            EDMONTON            SASKATOON            REGINA            LONDON            KITCHENER-WATERLOO            GUELPH            TORONTO            VAUGHAN            MARKHAM            MONTRÉAL</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91" y="304800"/>
            <a:ext cx="1584201" cy="128016"/>
          </a:xfrm>
          <a:prstGeom prst="rect">
            <a:avLst/>
          </a:prstGeom>
        </p:spPr>
      </p:pic>
      <p:sp>
        <p:nvSpPr>
          <p:cNvPr id="7" name="Text Box 2"/>
          <p:cNvSpPr txBox="1">
            <a:spLocks noChangeArrowheads="1"/>
          </p:cNvSpPr>
          <p:nvPr/>
        </p:nvSpPr>
        <p:spPr bwMode="auto">
          <a:xfrm>
            <a:off x="0" y="2818082"/>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8000" b="1" kern="0" spc="700" dirty="0" smtClean="0">
                <a:solidFill>
                  <a:srgbClr val="FFFFFF"/>
                </a:solidFill>
                <a:latin typeface="Arial" panose="020B0604020202020204" pitchFamily="34" charset="0"/>
              </a:rPr>
              <a:t>WELCOME</a:t>
            </a:r>
            <a:endParaRPr lang="en-US" altLang="en-US" sz="8000" b="1" kern="0" spc="700" dirty="0">
              <a:solidFill>
                <a:srgbClr val="FFFFFF"/>
              </a:solidFill>
              <a:latin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8224" y="1114551"/>
            <a:ext cx="1981966" cy="1408179"/>
          </a:xfrm>
          <a:prstGeom prst="rect">
            <a:avLst/>
          </a:prstGeom>
        </p:spPr>
      </p:pic>
    </p:spTree>
    <p:extLst>
      <p:ext uri="{BB962C8B-B14F-4D97-AF65-F5344CB8AC3E}">
        <p14:creationId xmlns:p14="http://schemas.microsoft.com/office/powerpoint/2010/main" val="2582021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ver (Default) - Presentation Titl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974848"/>
          </a:xfrm>
          <a:prstGeom prst="rect">
            <a:avLst/>
          </a:prstGeom>
        </p:spPr>
      </p:pic>
      <p:sp>
        <p:nvSpPr>
          <p:cNvPr id="8" name="Title 1"/>
          <p:cNvSpPr>
            <a:spLocks noGrp="1"/>
          </p:cNvSpPr>
          <p:nvPr>
            <p:ph type="ctrTitle" hasCustomPrompt="1"/>
          </p:nvPr>
        </p:nvSpPr>
        <p:spPr>
          <a:xfrm>
            <a:off x="289874" y="3356995"/>
            <a:ext cx="8568966" cy="1262063"/>
          </a:xfrm>
          <a:prstGeom prst="rect">
            <a:avLst/>
          </a:prstGeom>
        </p:spPr>
        <p:txBody>
          <a:bodyPr anchor="b">
            <a:noAutofit/>
          </a:bodyPr>
          <a:lstStyle>
            <a:lvl1pPr algn="ctr">
              <a:defRPr sz="4500" b="1" i="0" cap="none" baseline="0">
                <a:solidFill>
                  <a:schemeClr val="tx1"/>
                </a:solidFill>
                <a:latin typeface="Arial" panose="020B0604020202020204" pitchFamily="34" charset="0"/>
                <a:cs typeface="Arial" panose="020B0604020202020204" pitchFamily="34" charset="0"/>
              </a:defRPr>
            </a:lvl1pPr>
          </a:lstStyle>
          <a:p>
            <a:r>
              <a:rPr lang="en-US" dirty="0" smtClean="0"/>
              <a:t>Click to edit presentation title</a:t>
            </a:r>
            <a:endParaRPr lang="en-US" dirty="0"/>
          </a:p>
        </p:txBody>
      </p:sp>
      <p:sp>
        <p:nvSpPr>
          <p:cNvPr id="9" name="Subtitle 2"/>
          <p:cNvSpPr>
            <a:spLocks noGrp="1"/>
          </p:cNvSpPr>
          <p:nvPr>
            <p:ph type="subTitle" idx="1" hasCustomPrompt="1"/>
          </p:nvPr>
        </p:nvSpPr>
        <p:spPr>
          <a:xfrm>
            <a:off x="289874" y="4689698"/>
            <a:ext cx="8568966" cy="935832"/>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aseline="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p>
        </p:txBody>
      </p:sp>
      <p:sp>
        <p:nvSpPr>
          <p:cNvPr id="14" name="Text Box 5"/>
          <p:cNvSpPr txBox="1">
            <a:spLocks noChangeArrowheads="1"/>
          </p:cNvSpPr>
          <p:nvPr/>
        </p:nvSpPr>
        <p:spPr bwMode="auto">
          <a:xfrm>
            <a:off x="152400" y="6438902"/>
            <a:ext cx="8839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en-US" altLang="en-US" sz="700" b="0" spc="50" dirty="0" smtClean="0">
                <a:solidFill>
                  <a:srgbClr val="58595B"/>
                </a:solidFill>
                <a:cs typeface="Arial" panose="020B0604020202020204" pitchFamily="34" charset="0"/>
              </a:rPr>
              <a:t>VANCOUVER            CALGARY            EDMONTON            SASKATOON            REGINA            LONDON            KITCHENER-WATERLOO            GUELPH            TORONTO            VAUGHAN            MARKHAM            MONTRÉAL</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3357" y="1118238"/>
            <a:ext cx="1584201" cy="1280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917" y="375864"/>
            <a:ext cx="2312199" cy="1643436"/>
          </a:xfrm>
          <a:prstGeom prst="rect">
            <a:avLst/>
          </a:prstGeom>
        </p:spPr>
      </p:pic>
    </p:spTree>
    <p:extLst>
      <p:ext uri="{BB962C8B-B14F-4D97-AF65-F5344CB8AC3E}">
        <p14:creationId xmlns:p14="http://schemas.microsoft.com/office/powerpoint/2010/main" val="216764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6EA70CA-B238-49AF-8DE3-AFD5AB05518D}" type="slidenum">
              <a:rPr lang="en-CA" smtClean="0"/>
              <a:t>‹#›</a:t>
            </a:fld>
            <a:endParaRPr lang="en-CA" dirty="0"/>
          </a:p>
        </p:txBody>
      </p:sp>
    </p:spTree>
    <p:extLst>
      <p:ext uri="{BB962C8B-B14F-4D97-AF65-F5344CB8AC3E}">
        <p14:creationId xmlns:p14="http://schemas.microsoft.com/office/powerpoint/2010/main" val="2588766937"/>
      </p:ext>
    </p:extLst>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ver (Option 1) - Presentation Titl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0" y="2938782"/>
            <a:ext cx="9144000" cy="1262063"/>
          </a:xfrm>
          <a:prstGeom prst="rect">
            <a:avLst/>
          </a:prstGeom>
        </p:spPr>
        <p:txBody>
          <a:bodyPr anchor="b">
            <a:noAutofit/>
          </a:bodyPr>
          <a:lstStyle>
            <a:lvl1pPr algn="ctr">
              <a:defRPr sz="4500" b="1" i="0" cap="none" baseline="0">
                <a:solidFill>
                  <a:schemeClr val="bg1"/>
                </a:solidFill>
                <a:latin typeface="Arial" panose="020B0604020202020204" pitchFamily="34" charset="0"/>
                <a:cs typeface="Arial" panose="020B0604020202020204" pitchFamily="34" charset="0"/>
              </a:defRPr>
            </a:lvl1pPr>
          </a:lstStyle>
          <a:p>
            <a:r>
              <a:rPr lang="en-US" dirty="0" smtClean="0"/>
              <a:t>Click to edit presentation title</a:t>
            </a:r>
            <a:endParaRPr lang="en-US" dirty="0"/>
          </a:p>
        </p:txBody>
      </p:sp>
      <p:sp>
        <p:nvSpPr>
          <p:cNvPr id="9" name="Subtitle 2"/>
          <p:cNvSpPr>
            <a:spLocks noGrp="1"/>
          </p:cNvSpPr>
          <p:nvPr>
            <p:ph type="subTitle" idx="1" hasCustomPrompt="1"/>
          </p:nvPr>
        </p:nvSpPr>
        <p:spPr>
          <a:xfrm>
            <a:off x="0" y="4271485"/>
            <a:ext cx="9144000" cy="935832"/>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p>
        </p:txBody>
      </p:sp>
      <p:sp>
        <p:nvSpPr>
          <p:cNvPr id="14" name="Text Box 5"/>
          <p:cNvSpPr txBox="1">
            <a:spLocks noChangeArrowheads="1"/>
          </p:cNvSpPr>
          <p:nvPr/>
        </p:nvSpPr>
        <p:spPr bwMode="auto">
          <a:xfrm>
            <a:off x="152400" y="6438902"/>
            <a:ext cx="8839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en-US" altLang="en-US" sz="700" b="0" spc="50" dirty="0" smtClean="0">
                <a:solidFill>
                  <a:srgbClr val="FFFFFF"/>
                </a:solidFill>
                <a:cs typeface="Arial" panose="020B0604020202020204" pitchFamily="34" charset="0"/>
              </a:rPr>
              <a:t>VANCOUVER            CALGARY            EDMONTON            SASKATOON            REGINA            LONDON            KITCHENER-WATERLOO            GUELPH            TORONTO            VAUGHAN            MARKHAM            MONTRÉAL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91" y="304800"/>
            <a:ext cx="1584201" cy="12801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8224" y="1114551"/>
            <a:ext cx="1981966" cy="1408179"/>
          </a:xfrm>
          <a:prstGeom prst="rect">
            <a:avLst/>
          </a:prstGeom>
        </p:spPr>
      </p:pic>
    </p:spTree>
    <p:extLst>
      <p:ext uri="{BB962C8B-B14F-4D97-AF65-F5344CB8AC3E}">
        <p14:creationId xmlns:p14="http://schemas.microsoft.com/office/powerpoint/2010/main" val="3351182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ver (Option 2) - Presentation Titl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289874" y="1289091"/>
            <a:ext cx="6257042" cy="1262063"/>
          </a:xfrm>
          <a:prstGeom prst="rect">
            <a:avLst/>
          </a:prstGeom>
        </p:spPr>
        <p:txBody>
          <a:bodyPr anchor="b">
            <a:noAutofit/>
          </a:bodyPr>
          <a:lstStyle>
            <a:lvl1pPr algn="l">
              <a:defRPr sz="4500" b="1" i="0" cap="none" baseline="0">
                <a:solidFill>
                  <a:schemeClr val="bg1"/>
                </a:solidFill>
                <a:latin typeface="Arial" panose="020B0604020202020204" pitchFamily="34" charset="0"/>
                <a:cs typeface="Arial" panose="020B0604020202020204" pitchFamily="34" charset="0"/>
              </a:defRPr>
            </a:lvl1pPr>
          </a:lstStyle>
          <a:p>
            <a:r>
              <a:rPr lang="en-US" dirty="0" smtClean="0"/>
              <a:t>Click to edit presentation title</a:t>
            </a:r>
            <a:endParaRPr lang="en-US" dirty="0"/>
          </a:p>
        </p:txBody>
      </p:sp>
      <p:sp>
        <p:nvSpPr>
          <p:cNvPr id="9" name="Subtitle 2"/>
          <p:cNvSpPr>
            <a:spLocks noGrp="1"/>
          </p:cNvSpPr>
          <p:nvPr>
            <p:ph type="subTitle" idx="1" hasCustomPrompt="1"/>
          </p:nvPr>
        </p:nvSpPr>
        <p:spPr>
          <a:xfrm>
            <a:off x="289874" y="2621794"/>
            <a:ext cx="6257042" cy="93583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p>
        </p:txBody>
      </p:sp>
      <p:sp>
        <p:nvSpPr>
          <p:cNvPr id="14" name="Text Box 5"/>
          <p:cNvSpPr txBox="1">
            <a:spLocks noChangeArrowheads="1"/>
          </p:cNvSpPr>
          <p:nvPr/>
        </p:nvSpPr>
        <p:spPr bwMode="auto">
          <a:xfrm>
            <a:off x="152400" y="6438902"/>
            <a:ext cx="8839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en-US" altLang="en-US" sz="700" b="0" spc="50" dirty="0" smtClean="0">
                <a:solidFill>
                  <a:srgbClr val="FFFFFF"/>
                </a:solidFill>
                <a:cs typeface="Arial" panose="020B0604020202020204" pitchFamily="34" charset="0"/>
              </a:rPr>
              <a:t>VANCOUVER            CALGARY            EDMONTON            SASKATOON            REGINA            LONDON            KITCHENER-WATERLOO            GUELPH            TORONTO            VAUGHAN            MARKHAM            MONTRÉAL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91" y="304800"/>
            <a:ext cx="1584201" cy="1280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88" y="1917537"/>
            <a:ext cx="1172877" cy="833906"/>
          </a:xfrm>
          <a:prstGeom prst="rect">
            <a:avLst/>
          </a:prstGeom>
        </p:spPr>
      </p:pic>
    </p:spTree>
    <p:extLst>
      <p:ext uri="{BB962C8B-B14F-4D97-AF65-F5344CB8AC3E}">
        <p14:creationId xmlns:p14="http://schemas.microsoft.com/office/powerpoint/2010/main" val="834884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 (Option 3) - Presentation Title">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3079180"/>
            <a:ext cx="9144000" cy="3778821"/>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en-US" altLang="en-US" dirty="0" smtClean="0">
              <a:solidFill>
                <a:srgbClr val="58595B"/>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974848"/>
          </a:xfrm>
          <a:prstGeom prst="rect">
            <a:avLst/>
          </a:prstGeom>
        </p:spPr>
      </p:pic>
      <p:sp>
        <p:nvSpPr>
          <p:cNvPr id="8" name="Title 1"/>
          <p:cNvSpPr>
            <a:spLocks noGrp="1"/>
          </p:cNvSpPr>
          <p:nvPr>
            <p:ph type="ctrTitle" hasCustomPrompt="1"/>
          </p:nvPr>
        </p:nvSpPr>
        <p:spPr>
          <a:xfrm>
            <a:off x="289874" y="3411859"/>
            <a:ext cx="8568966" cy="1262063"/>
          </a:xfrm>
          <a:prstGeom prst="rect">
            <a:avLst/>
          </a:prstGeom>
        </p:spPr>
        <p:txBody>
          <a:bodyPr anchor="b">
            <a:noAutofit/>
          </a:bodyPr>
          <a:lstStyle>
            <a:lvl1pPr algn="ctr">
              <a:defRPr sz="4500" b="1" i="0" cap="none" baseline="0">
                <a:solidFill>
                  <a:schemeClr val="tx2"/>
                </a:solidFill>
                <a:latin typeface="Arial" panose="020B0604020202020204" pitchFamily="34" charset="0"/>
                <a:cs typeface="Arial" panose="020B0604020202020204" pitchFamily="34" charset="0"/>
              </a:defRPr>
            </a:lvl1pPr>
          </a:lstStyle>
          <a:p>
            <a:r>
              <a:rPr lang="en-US" dirty="0" smtClean="0"/>
              <a:t>Click to edit presentation title</a:t>
            </a:r>
            <a:endParaRPr lang="en-US" dirty="0"/>
          </a:p>
        </p:txBody>
      </p:sp>
      <p:sp>
        <p:nvSpPr>
          <p:cNvPr id="9" name="Subtitle 2"/>
          <p:cNvSpPr>
            <a:spLocks noGrp="1"/>
          </p:cNvSpPr>
          <p:nvPr>
            <p:ph type="subTitle" idx="1" hasCustomPrompt="1"/>
          </p:nvPr>
        </p:nvSpPr>
        <p:spPr>
          <a:xfrm>
            <a:off x="289874" y="4744562"/>
            <a:ext cx="8568966" cy="935832"/>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p>
        </p:txBody>
      </p:sp>
      <p:sp>
        <p:nvSpPr>
          <p:cNvPr id="14" name="Text Box 5"/>
          <p:cNvSpPr txBox="1">
            <a:spLocks noChangeArrowheads="1"/>
          </p:cNvSpPr>
          <p:nvPr/>
        </p:nvSpPr>
        <p:spPr bwMode="auto">
          <a:xfrm>
            <a:off x="152400" y="6438902"/>
            <a:ext cx="8839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en-US" altLang="en-US" sz="700" b="0" spc="50" dirty="0" smtClean="0">
                <a:solidFill>
                  <a:srgbClr val="FFFFFF"/>
                </a:solidFill>
                <a:cs typeface="Arial" panose="020B0604020202020204" pitchFamily="34" charset="0"/>
              </a:rPr>
              <a:t>VANCOUVER            CALGARY            EDMONTON            SASKATOON            REGINA            LONDON            KITCHENER-WATERLOO            GUELPH            TORONTO            VAUGHAN            MARKHAM            MONTRÉAL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3357" y="1118238"/>
            <a:ext cx="1584201" cy="12801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917" y="375864"/>
            <a:ext cx="2312199" cy="1643436"/>
          </a:xfrm>
          <a:prstGeom prst="rect">
            <a:avLst/>
          </a:prstGeom>
        </p:spPr>
      </p:pic>
    </p:spTree>
    <p:extLst>
      <p:ext uri="{BB962C8B-B14F-4D97-AF65-F5344CB8AC3E}">
        <p14:creationId xmlns:p14="http://schemas.microsoft.com/office/powerpoint/2010/main" val="4253828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Main Section Title">
    <p:spTree>
      <p:nvGrpSpPr>
        <p:cNvPr id="1" name=""/>
        <p:cNvGrpSpPr/>
        <p:nvPr/>
      </p:nvGrpSpPr>
      <p:grpSpPr>
        <a:xfrm>
          <a:off x="0" y="0"/>
          <a:ext cx="0" cy="0"/>
          <a:chOff x="0" y="0"/>
          <a:chExt cx="0" cy="0"/>
        </a:xfrm>
      </p:grpSpPr>
      <p:sp>
        <p:nvSpPr>
          <p:cNvPr id="8" name="Rectangle 2"/>
          <p:cNvSpPr>
            <a:spLocks noChangeArrowheads="1"/>
          </p:cNvSpPr>
          <p:nvPr/>
        </p:nvSpPr>
        <p:spPr bwMode="auto">
          <a:xfrm>
            <a:off x="0" y="1"/>
            <a:ext cx="9144000" cy="2524124"/>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en-US" altLang="en-US" dirty="0" smtClean="0">
              <a:solidFill>
                <a:srgbClr val="58595B"/>
              </a:solidFill>
            </a:endParaRPr>
          </a:p>
        </p:txBody>
      </p:sp>
      <p:sp>
        <p:nvSpPr>
          <p:cNvPr id="7" name="Title 1"/>
          <p:cNvSpPr>
            <a:spLocks noGrp="1"/>
          </p:cNvSpPr>
          <p:nvPr>
            <p:ph type="ctrTitle" hasCustomPrompt="1"/>
          </p:nvPr>
        </p:nvSpPr>
        <p:spPr>
          <a:xfrm>
            <a:off x="428624" y="2820987"/>
            <a:ext cx="8258175" cy="1632158"/>
          </a:xfrm>
          <a:prstGeom prst="rect">
            <a:avLst/>
          </a:prstGeom>
        </p:spPr>
        <p:txBody>
          <a:bodyPr anchor="b">
            <a:normAutofit/>
          </a:bodyPr>
          <a:lstStyle>
            <a:lvl1pPr algn="ctr">
              <a:defRPr sz="4500" b="1" i="0" cap="none" baseline="0">
                <a:solidFill>
                  <a:schemeClr val="tx1"/>
                </a:solidFill>
                <a:latin typeface="Arial" panose="020B0604020202020204" pitchFamily="34" charset="0"/>
              </a:defRPr>
            </a:lvl1pPr>
          </a:lstStyle>
          <a:p>
            <a:r>
              <a:rPr lang="en-US" dirty="0" smtClean="0"/>
              <a:t>Click to edit main section title</a:t>
            </a:r>
            <a:endParaRPr lang="en-US" dirty="0"/>
          </a:p>
        </p:txBody>
      </p:sp>
      <p:sp>
        <p:nvSpPr>
          <p:cNvPr id="12" name="Subtitle 2"/>
          <p:cNvSpPr>
            <a:spLocks noGrp="1"/>
          </p:cNvSpPr>
          <p:nvPr>
            <p:ph type="subTitle" idx="1" hasCustomPrompt="1"/>
          </p:nvPr>
        </p:nvSpPr>
        <p:spPr>
          <a:xfrm>
            <a:off x="428624" y="4453145"/>
            <a:ext cx="8258175" cy="1655762"/>
          </a:xfrm>
          <a:prstGeom prst="rect">
            <a:avLst/>
          </a:prstGeom>
        </p:spPr>
        <p:txBody>
          <a:bodyPr>
            <a:normAutofit/>
          </a:bodyPr>
          <a:lstStyle>
            <a:lvl1pPr marL="0" indent="0" algn="ctr">
              <a:buNone/>
              <a:defRPr sz="3000" baseline="0">
                <a:solidFill>
                  <a:srgbClr val="2E2925"/>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subtitle</a:t>
            </a:r>
            <a:endParaRPr lang="en-US" dirty="0"/>
          </a:p>
        </p:txBody>
      </p:sp>
      <p:sp>
        <p:nvSpPr>
          <p:cNvPr id="17"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mtClean="0"/>
              <a:pPr algn="r"/>
              <a:t>‹#›</a:t>
            </a:fld>
            <a:endParaRPr lang="en-US" dirty="0"/>
          </a:p>
        </p:txBody>
      </p:sp>
      <p:sp>
        <p:nvSpPr>
          <p:cNvPr id="3"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3" name="Text Placeholder 2"/>
          <p:cNvSpPr>
            <a:spLocks noGrp="1"/>
          </p:cNvSpPr>
          <p:nvPr>
            <p:ph type="body" sz="quarter" idx="13" hasCustomPrompt="1"/>
          </p:nvPr>
        </p:nvSpPr>
        <p:spPr>
          <a:xfrm>
            <a:off x="428625" y="6299201"/>
            <a:ext cx="2057399" cy="365125"/>
          </a:xfrm>
          <a:prstGeom prst="rect">
            <a:avLst/>
          </a:prstGeom>
        </p:spPr>
        <p:txBody>
          <a:bodyPr anchor="b" anchorCtr="0"/>
          <a:lstStyle>
            <a:lvl1pPr marL="0" indent="0">
              <a:buFontTx/>
              <a:buNone/>
              <a:defRPr sz="1000" baseline="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2598" y="303966"/>
            <a:ext cx="1584201" cy="12801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612" y="375864"/>
            <a:ext cx="2312199" cy="1643436"/>
          </a:xfrm>
          <a:prstGeom prst="rect">
            <a:avLst/>
          </a:prstGeom>
        </p:spPr>
      </p:pic>
    </p:spTree>
    <p:extLst>
      <p:ext uri="{BB962C8B-B14F-4D97-AF65-F5344CB8AC3E}">
        <p14:creationId xmlns:p14="http://schemas.microsoft.com/office/powerpoint/2010/main" val="2944368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Title and Sub-title (Centere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en-US" altLang="en-US" dirty="0" smtClean="0">
              <a:solidFill>
                <a:srgbClr val="58595B"/>
              </a:solidFill>
            </a:endParaRPr>
          </a:p>
        </p:txBody>
      </p:sp>
      <p:sp>
        <p:nvSpPr>
          <p:cNvPr id="9" name="Title 1"/>
          <p:cNvSpPr>
            <a:spLocks noGrp="1"/>
          </p:cNvSpPr>
          <p:nvPr>
            <p:ph type="ctrTitle" hasCustomPrompt="1"/>
          </p:nvPr>
        </p:nvSpPr>
        <p:spPr>
          <a:xfrm>
            <a:off x="428624" y="1687512"/>
            <a:ext cx="8258175" cy="1632158"/>
          </a:xfrm>
          <a:prstGeom prst="rect">
            <a:avLst/>
          </a:prstGeom>
        </p:spPr>
        <p:txBody>
          <a:bodyPr anchor="b">
            <a:normAutofit/>
          </a:bodyPr>
          <a:lstStyle>
            <a:lvl1pPr algn="ctr">
              <a:defRPr sz="4500" b="1" i="0" cap="none" baseline="0">
                <a:solidFill>
                  <a:schemeClr val="tx1"/>
                </a:solidFill>
                <a:latin typeface="Arial" panose="020B0604020202020204" pitchFamily="34" charset="0"/>
              </a:defRPr>
            </a:lvl1pPr>
          </a:lstStyle>
          <a:p>
            <a:r>
              <a:rPr lang="en-US" dirty="0" smtClean="0"/>
              <a:t>Click to edit section title</a:t>
            </a:r>
            <a:endParaRPr lang="en-US" dirty="0"/>
          </a:p>
        </p:txBody>
      </p:sp>
      <p:sp>
        <p:nvSpPr>
          <p:cNvPr id="10" name="Subtitle 2"/>
          <p:cNvSpPr>
            <a:spLocks noGrp="1"/>
          </p:cNvSpPr>
          <p:nvPr>
            <p:ph type="subTitle" idx="1" hasCustomPrompt="1"/>
          </p:nvPr>
        </p:nvSpPr>
        <p:spPr>
          <a:xfrm>
            <a:off x="428624" y="3319670"/>
            <a:ext cx="8258175" cy="1655762"/>
          </a:xfrm>
          <a:prstGeom prst="rect">
            <a:avLst/>
          </a:prstGeom>
        </p:spPr>
        <p:txBody>
          <a:bodyPr>
            <a:normAutofit/>
          </a:bodyPr>
          <a:lstStyle>
            <a:lvl1pPr marL="0" indent="0" algn="ctr">
              <a:buNone/>
              <a:defRPr sz="3000" baseline="0">
                <a:solidFill>
                  <a:srgbClr val="2E2925"/>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subtitle</a:t>
            </a:r>
            <a:endParaRPr lang="en-US" dirty="0"/>
          </a:p>
        </p:txBody>
      </p:sp>
      <p:sp>
        <p:nvSpPr>
          <p:cNvPr id="17"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mtClean="0"/>
              <a:pPr algn="r"/>
              <a:t>‹#›</a:t>
            </a:fld>
            <a:endParaRPr lang="en-US" dirty="0"/>
          </a:p>
        </p:txBody>
      </p:sp>
      <p:sp>
        <p:nvSpPr>
          <p:cNvPr id="8"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4" name="Text Placeholder 2"/>
          <p:cNvSpPr>
            <a:spLocks noGrp="1"/>
          </p:cNvSpPr>
          <p:nvPr>
            <p:ph type="body" sz="quarter" idx="13"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2598" y="258620"/>
            <a:ext cx="1584201" cy="12801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4" y="41276"/>
            <a:ext cx="1885950" cy="570559"/>
          </a:xfrm>
          <a:prstGeom prst="rect">
            <a:avLst/>
          </a:prstGeom>
        </p:spPr>
      </p:pic>
    </p:spTree>
    <p:extLst>
      <p:ext uri="{BB962C8B-B14F-4D97-AF65-F5344CB8AC3E}">
        <p14:creationId xmlns:p14="http://schemas.microsoft.com/office/powerpoint/2010/main" val="3243510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Title and Sub-title (Left Aligne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en-US" altLang="en-US" dirty="0" smtClean="0">
              <a:solidFill>
                <a:srgbClr val="58595B"/>
              </a:solidFill>
            </a:endParaRPr>
          </a:p>
        </p:txBody>
      </p:sp>
      <p:sp>
        <p:nvSpPr>
          <p:cNvPr id="8" name="Subtitle 2"/>
          <p:cNvSpPr>
            <a:spLocks noGrp="1"/>
          </p:cNvSpPr>
          <p:nvPr>
            <p:ph type="subTitle" idx="13" hasCustomPrompt="1"/>
          </p:nvPr>
        </p:nvSpPr>
        <p:spPr>
          <a:xfrm>
            <a:off x="428624" y="2933702"/>
            <a:ext cx="8258175" cy="1655762"/>
          </a:xfrm>
          <a:prstGeom prst="rect">
            <a:avLst/>
          </a:prstGeom>
        </p:spPr>
        <p:txBody>
          <a:bodyPr>
            <a:normAutofit/>
          </a:bodyPr>
          <a:lstStyle>
            <a:lvl1pPr marL="0" indent="0" algn="l">
              <a:buNone/>
              <a:defRPr sz="3000" baseline="0">
                <a:solidFill>
                  <a:srgbClr val="2E2925"/>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subtitle</a:t>
            </a:r>
            <a:endParaRPr lang="en-US" dirty="0"/>
          </a:p>
        </p:txBody>
      </p:sp>
      <p:sp>
        <p:nvSpPr>
          <p:cNvPr id="22" name="Title 21"/>
          <p:cNvSpPr>
            <a:spLocks noGrp="1"/>
          </p:cNvSpPr>
          <p:nvPr>
            <p:ph type="title" hasCustomPrompt="1"/>
          </p:nvPr>
        </p:nvSpPr>
        <p:spPr>
          <a:xfrm>
            <a:off x="428625" y="1301547"/>
            <a:ext cx="8258174" cy="1632157"/>
          </a:xfrm>
          <a:prstGeom prst="rect">
            <a:avLst/>
          </a:prstGeom>
        </p:spPr>
        <p:txBody>
          <a:bodyPr anchor="b" anchorCtr="0"/>
          <a:lstStyle>
            <a:lvl1pPr algn="l">
              <a:defRPr sz="4500" b="1" i="0" cap="none" baseline="0">
                <a:solidFill>
                  <a:schemeClr val="tx1"/>
                </a:solidFill>
                <a:latin typeface="Arial" panose="020B0604020202020204" pitchFamily="34" charset="0"/>
              </a:defRPr>
            </a:lvl1pPr>
          </a:lstStyle>
          <a:p>
            <a:pPr algn="l"/>
            <a:r>
              <a:rPr lang="en-US" dirty="0" smtClean="0"/>
              <a:t>Click to edit section title</a:t>
            </a:r>
            <a:endParaRPr lang="en-US" dirty="0"/>
          </a:p>
        </p:txBody>
      </p:sp>
      <p:sp>
        <p:nvSpPr>
          <p:cNvPr id="23"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mtClean="0"/>
              <a:pPr algn="r"/>
              <a:t>‹#›</a:t>
            </a:fld>
            <a:endParaRPr lang="en-US" dirty="0"/>
          </a:p>
        </p:txBody>
      </p:sp>
      <p:sp>
        <p:nvSpPr>
          <p:cNvPr id="12"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3" name="Text Placeholder 2"/>
          <p:cNvSpPr>
            <a:spLocks noGrp="1"/>
          </p:cNvSpPr>
          <p:nvPr>
            <p:ph type="body" sz="quarter" idx="14"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2598" y="258620"/>
            <a:ext cx="1584201" cy="12801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4" y="41276"/>
            <a:ext cx="1885950" cy="570559"/>
          </a:xfrm>
          <a:prstGeom prst="rect">
            <a:avLst/>
          </a:prstGeom>
        </p:spPr>
      </p:pic>
    </p:spTree>
    <p:extLst>
      <p:ext uri="{BB962C8B-B14F-4D97-AF65-F5344CB8AC3E}">
        <p14:creationId xmlns:p14="http://schemas.microsoft.com/office/powerpoint/2010/main" val="3434065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Body (with Multimedia Box)">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8624" y="1838325"/>
            <a:ext cx="8258175" cy="4343400"/>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en-US" altLang="en-US" dirty="0" smtClean="0">
              <a:solidFill>
                <a:srgbClr val="58595B"/>
              </a:solidFill>
            </a:endParaRPr>
          </a:p>
        </p:txBody>
      </p:sp>
      <p:sp>
        <p:nvSpPr>
          <p:cNvPr id="18" name="Title 21"/>
          <p:cNvSpPr>
            <a:spLocks noGrp="1"/>
          </p:cNvSpPr>
          <p:nvPr>
            <p:ph type="title" hasCustomPrompt="1"/>
          </p:nvPr>
        </p:nvSpPr>
        <p:spPr>
          <a:xfrm>
            <a:off x="428625" y="1135063"/>
            <a:ext cx="8258174" cy="703263"/>
          </a:xfrm>
          <a:prstGeom prst="rect">
            <a:avLst/>
          </a:prstGeom>
        </p:spPr>
        <p:txBody>
          <a:bodyPr anchor="t" anchorCtr="0"/>
          <a:lstStyle>
            <a:lvl1pPr algn="l">
              <a:defRPr sz="4000" b="1" i="0" cap="none" baseline="0">
                <a:solidFill>
                  <a:schemeClr val="tx1"/>
                </a:solidFill>
                <a:latin typeface="Arial" panose="020B0604020202020204" pitchFamily="34" charset="0"/>
              </a:defRPr>
            </a:lvl1pPr>
          </a:lstStyle>
          <a:p>
            <a:pPr algn="l"/>
            <a:r>
              <a:rPr lang="en-US" dirty="0" smtClean="0"/>
              <a:t>Click to edit title</a:t>
            </a:r>
            <a:endParaRPr lang="en-US" dirty="0"/>
          </a:p>
        </p:txBody>
      </p:sp>
      <p:sp>
        <p:nvSpPr>
          <p:cNvPr id="19"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mtClean="0"/>
              <a:pPr algn="r"/>
              <a:t>‹#›</a:t>
            </a:fld>
            <a:endParaRPr lang="en-US" dirty="0"/>
          </a:p>
        </p:txBody>
      </p:sp>
      <p:sp>
        <p:nvSpPr>
          <p:cNvPr id="8"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9" name="Text Placeholder 2"/>
          <p:cNvSpPr>
            <a:spLocks noGrp="1"/>
          </p:cNvSpPr>
          <p:nvPr>
            <p:ph type="body" sz="quarter" idx="13"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2598" y="258620"/>
            <a:ext cx="1584201" cy="12801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4" y="41276"/>
            <a:ext cx="1885950" cy="570559"/>
          </a:xfrm>
          <a:prstGeom prst="rect">
            <a:avLst/>
          </a:prstGeom>
        </p:spPr>
      </p:pic>
    </p:spTree>
    <p:extLst>
      <p:ext uri="{BB962C8B-B14F-4D97-AF65-F5344CB8AC3E}">
        <p14:creationId xmlns:p14="http://schemas.microsoft.com/office/powerpoint/2010/main" val="2406200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Body A - Two Columns (with Multimedia Boxes)">
    <p:spTree>
      <p:nvGrpSpPr>
        <p:cNvPr id="1" name=""/>
        <p:cNvGrpSpPr/>
        <p:nvPr/>
      </p:nvGrpSpPr>
      <p:grpSpPr>
        <a:xfrm>
          <a:off x="0" y="0"/>
          <a:ext cx="0" cy="0"/>
          <a:chOff x="0" y="0"/>
          <a:chExt cx="0" cy="0"/>
        </a:xfrm>
      </p:grpSpPr>
      <p:sp>
        <p:nvSpPr>
          <p:cNvPr id="8"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en-US" altLang="en-US" dirty="0" smtClean="0">
              <a:solidFill>
                <a:srgbClr val="58595B"/>
              </a:solidFill>
            </a:endParaRPr>
          </a:p>
        </p:txBody>
      </p:sp>
      <p:sp>
        <p:nvSpPr>
          <p:cNvPr id="12" name="Content Placeholder 2"/>
          <p:cNvSpPr>
            <a:spLocks noGrp="1"/>
          </p:cNvSpPr>
          <p:nvPr>
            <p:ph idx="13" hasCustomPrompt="1"/>
          </p:nvPr>
        </p:nvSpPr>
        <p:spPr>
          <a:xfrm>
            <a:off x="428624" y="1838325"/>
            <a:ext cx="4029078" cy="4343400"/>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mtClean="0"/>
              <a:pPr algn="r"/>
              <a:t>‹#›</a:t>
            </a:fld>
            <a:endParaRPr lang="en-US" dirty="0"/>
          </a:p>
        </p:txBody>
      </p:sp>
      <p:sp>
        <p:nvSpPr>
          <p:cNvPr id="15" name="Content Placeholder 2"/>
          <p:cNvSpPr>
            <a:spLocks noGrp="1"/>
          </p:cNvSpPr>
          <p:nvPr>
            <p:ph idx="14" hasCustomPrompt="1"/>
          </p:nvPr>
        </p:nvSpPr>
        <p:spPr>
          <a:xfrm>
            <a:off x="4657720" y="1838325"/>
            <a:ext cx="4029078" cy="4343400"/>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21"/>
          <p:cNvSpPr>
            <a:spLocks noGrp="1"/>
          </p:cNvSpPr>
          <p:nvPr>
            <p:ph type="title" hasCustomPrompt="1"/>
          </p:nvPr>
        </p:nvSpPr>
        <p:spPr>
          <a:xfrm>
            <a:off x="428625" y="1135063"/>
            <a:ext cx="8258174" cy="703263"/>
          </a:xfrm>
          <a:prstGeom prst="rect">
            <a:avLst/>
          </a:prstGeom>
        </p:spPr>
        <p:txBody>
          <a:bodyPr anchor="t" anchorCtr="0"/>
          <a:lstStyle>
            <a:lvl1pPr algn="l">
              <a:defRPr sz="4000" b="1" i="0" cap="none" baseline="0">
                <a:solidFill>
                  <a:schemeClr val="tx1"/>
                </a:solidFill>
                <a:latin typeface="Arial" panose="020B0604020202020204" pitchFamily="34" charset="0"/>
              </a:defRPr>
            </a:lvl1pPr>
          </a:lstStyle>
          <a:p>
            <a:pPr algn="l"/>
            <a:r>
              <a:rPr lang="en-US" dirty="0" smtClean="0"/>
              <a:t>Click to edit title</a:t>
            </a:r>
            <a:endParaRPr lang="en-US" dirty="0"/>
          </a:p>
        </p:txBody>
      </p:sp>
      <p:sp>
        <p:nvSpPr>
          <p:cNvPr id="11"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3" name="Text Placeholder 2"/>
          <p:cNvSpPr>
            <a:spLocks noGrp="1"/>
          </p:cNvSpPr>
          <p:nvPr>
            <p:ph type="body" sz="quarter" idx="15"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2598" y="258620"/>
            <a:ext cx="1584201" cy="12801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4" y="41276"/>
            <a:ext cx="1885950" cy="570559"/>
          </a:xfrm>
          <a:prstGeom prst="rect">
            <a:avLst/>
          </a:prstGeom>
        </p:spPr>
      </p:pic>
    </p:spTree>
    <p:extLst>
      <p:ext uri="{BB962C8B-B14F-4D97-AF65-F5344CB8AC3E}">
        <p14:creationId xmlns:p14="http://schemas.microsoft.com/office/powerpoint/2010/main" val="476490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Body B - Two Columns (with Multimedia Boxes)">
    <p:spTree>
      <p:nvGrpSpPr>
        <p:cNvPr id="1" name=""/>
        <p:cNvGrpSpPr/>
        <p:nvPr/>
      </p:nvGrpSpPr>
      <p:grpSpPr>
        <a:xfrm>
          <a:off x="0" y="0"/>
          <a:ext cx="0" cy="0"/>
          <a:chOff x="0" y="0"/>
          <a:chExt cx="0" cy="0"/>
        </a:xfrm>
      </p:grpSpPr>
      <p:sp>
        <p:nvSpPr>
          <p:cNvPr id="8"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en-US" altLang="en-US" dirty="0" smtClean="0">
              <a:solidFill>
                <a:srgbClr val="58595B"/>
              </a:solidFill>
            </a:endParaRPr>
          </a:p>
        </p:txBody>
      </p:sp>
      <p:sp>
        <p:nvSpPr>
          <p:cNvPr id="12" name="Content Placeholder 2"/>
          <p:cNvSpPr>
            <a:spLocks noGrp="1"/>
          </p:cNvSpPr>
          <p:nvPr>
            <p:ph idx="13" hasCustomPrompt="1"/>
          </p:nvPr>
        </p:nvSpPr>
        <p:spPr>
          <a:xfrm>
            <a:off x="428624" y="2320927"/>
            <a:ext cx="4029078" cy="3851275"/>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mtClean="0"/>
              <a:pPr algn="r"/>
              <a:t>‹#›</a:t>
            </a:fld>
            <a:endParaRPr lang="en-US" dirty="0"/>
          </a:p>
        </p:txBody>
      </p:sp>
      <p:sp>
        <p:nvSpPr>
          <p:cNvPr id="15" name="Content Placeholder 2"/>
          <p:cNvSpPr>
            <a:spLocks noGrp="1"/>
          </p:cNvSpPr>
          <p:nvPr>
            <p:ph idx="14" hasCustomPrompt="1"/>
          </p:nvPr>
        </p:nvSpPr>
        <p:spPr>
          <a:xfrm>
            <a:off x="4657720" y="2320927"/>
            <a:ext cx="4029078" cy="3851275"/>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21"/>
          <p:cNvSpPr>
            <a:spLocks noGrp="1"/>
          </p:cNvSpPr>
          <p:nvPr>
            <p:ph type="title" hasCustomPrompt="1"/>
          </p:nvPr>
        </p:nvSpPr>
        <p:spPr>
          <a:xfrm>
            <a:off x="428625" y="1135063"/>
            <a:ext cx="8258174" cy="703263"/>
          </a:xfrm>
          <a:prstGeom prst="rect">
            <a:avLst/>
          </a:prstGeom>
        </p:spPr>
        <p:txBody>
          <a:bodyPr anchor="t" anchorCtr="0"/>
          <a:lstStyle>
            <a:lvl1pPr algn="l">
              <a:defRPr sz="4000" b="1" i="0" cap="none" baseline="0">
                <a:solidFill>
                  <a:schemeClr val="tx1"/>
                </a:solidFill>
                <a:latin typeface="Arial" panose="020B0604020202020204" pitchFamily="34" charset="0"/>
              </a:defRPr>
            </a:lvl1pPr>
          </a:lstStyle>
          <a:p>
            <a:pPr algn="l"/>
            <a:r>
              <a:rPr lang="en-US" dirty="0" smtClean="0"/>
              <a:t>Click to edit title</a:t>
            </a:r>
            <a:endParaRPr lang="en-US" dirty="0"/>
          </a:p>
        </p:txBody>
      </p:sp>
      <p:sp>
        <p:nvSpPr>
          <p:cNvPr id="3" name="Text Placeholder 2"/>
          <p:cNvSpPr>
            <a:spLocks noGrp="1"/>
          </p:cNvSpPr>
          <p:nvPr>
            <p:ph type="body" sz="quarter" idx="15" hasCustomPrompt="1"/>
          </p:nvPr>
        </p:nvSpPr>
        <p:spPr>
          <a:xfrm>
            <a:off x="428626" y="1831975"/>
            <a:ext cx="4029075" cy="488950"/>
          </a:xfrm>
          <a:prstGeom prst="rect">
            <a:avLst/>
          </a:prstGeom>
        </p:spPr>
        <p:txBody>
          <a:bodyPr/>
          <a:lstStyle>
            <a:lvl1pPr marL="0" indent="0">
              <a:buFontTx/>
              <a:buNone/>
              <a:defRPr sz="2000" b="1" i="0" baseline="0">
                <a:solidFill>
                  <a:schemeClr val="tx1"/>
                </a:solidFill>
                <a:latin typeface="Arial" panose="020B0604020202020204" pitchFamily="34" charset="0"/>
              </a:defRPr>
            </a:lvl1pPr>
          </a:lstStyle>
          <a:p>
            <a:r>
              <a:rPr lang="en-US" sz="2000" cap="none" baseline="0" dirty="0" smtClean="0"/>
              <a:t>Click to edit title</a:t>
            </a:r>
            <a:endParaRPr lang="en-US" sz="2000" cap="none" baseline="0" dirty="0"/>
          </a:p>
        </p:txBody>
      </p:sp>
      <p:sp>
        <p:nvSpPr>
          <p:cNvPr id="22" name="Text Placeholder 2"/>
          <p:cNvSpPr>
            <a:spLocks noGrp="1"/>
          </p:cNvSpPr>
          <p:nvPr>
            <p:ph type="body" sz="quarter" idx="16" hasCustomPrompt="1"/>
          </p:nvPr>
        </p:nvSpPr>
        <p:spPr>
          <a:xfrm>
            <a:off x="4657724" y="1831975"/>
            <a:ext cx="4029075" cy="488950"/>
          </a:xfrm>
          <a:prstGeom prst="rect">
            <a:avLst/>
          </a:prstGeom>
        </p:spPr>
        <p:txBody>
          <a:bodyPr/>
          <a:lstStyle>
            <a:lvl1pPr marL="0" indent="0">
              <a:buFontTx/>
              <a:buNone/>
              <a:defRPr sz="2000" b="1" i="0" baseline="0">
                <a:solidFill>
                  <a:schemeClr val="tx1"/>
                </a:solidFill>
                <a:latin typeface="Arial" panose="020B0604020202020204" pitchFamily="34" charset="0"/>
              </a:defRPr>
            </a:lvl1pPr>
          </a:lstStyle>
          <a:p>
            <a:r>
              <a:rPr lang="en-US" sz="2000" cap="none" baseline="0" dirty="0" smtClean="0"/>
              <a:t>Click to edit title</a:t>
            </a:r>
            <a:endParaRPr lang="en-US" sz="2000" cap="none" baseline="0" dirty="0"/>
          </a:p>
        </p:txBody>
      </p:sp>
      <p:sp>
        <p:nvSpPr>
          <p:cNvPr id="11"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3" name="Text Placeholder 2"/>
          <p:cNvSpPr>
            <a:spLocks noGrp="1"/>
          </p:cNvSpPr>
          <p:nvPr>
            <p:ph type="body" sz="quarter" idx="17"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2598" y="258620"/>
            <a:ext cx="1584201" cy="12801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4" y="41276"/>
            <a:ext cx="1885950" cy="570559"/>
          </a:xfrm>
          <a:prstGeom prst="rect">
            <a:avLst/>
          </a:prstGeom>
        </p:spPr>
      </p:pic>
    </p:spTree>
    <p:extLst>
      <p:ext uri="{BB962C8B-B14F-4D97-AF65-F5344CB8AC3E}">
        <p14:creationId xmlns:p14="http://schemas.microsoft.com/office/powerpoint/2010/main" val="182301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7"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en-US" altLang="en-US" dirty="0" smtClean="0">
              <a:solidFill>
                <a:srgbClr val="58595B"/>
              </a:solidFill>
            </a:endParaRPr>
          </a:p>
        </p:txBody>
      </p:sp>
      <p:sp>
        <p:nvSpPr>
          <p:cNvPr id="16" name="Title 15"/>
          <p:cNvSpPr>
            <a:spLocks noGrp="1"/>
          </p:cNvSpPr>
          <p:nvPr>
            <p:ph type="title" hasCustomPrompt="1"/>
          </p:nvPr>
        </p:nvSpPr>
        <p:spPr>
          <a:xfrm>
            <a:off x="428625" y="1135063"/>
            <a:ext cx="8258174" cy="598489"/>
          </a:xfrm>
          <a:prstGeom prst="rect">
            <a:avLst/>
          </a:prstGeom>
        </p:spPr>
        <p:txBody>
          <a:bodyPr/>
          <a:lstStyle>
            <a:lvl1pPr>
              <a:defRPr sz="4500" b="1" i="0" cap="none" baseline="0">
                <a:solidFill>
                  <a:schemeClr val="tx1"/>
                </a:solidFill>
                <a:latin typeface="Arial" panose="020B0604020202020204" pitchFamily="34" charset="0"/>
              </a:defRPr>
            </a:lvl1pPr>
          </a:lstStyle>
          <a:p>
            <a:r>
              <a:rPr lang="en-US" dirty="0" smtClean="0"/>
              <a:t>Click to edit title</a:t>
            </a:r>
            <a:endParaRPr lang="en-US" dirty="0"/>
          </a:p>
        </p:txBody>
      </p:sp>
      <p:sp>
        <p:nvSpPr>
          <p:cNvPr id="18"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mtClean="0"/>
              <a:pPr algn="r"/>
              <a:t>‹#›</a:t>
            </a:fld>
            <a:endParaRPr lang="en-US" dirty="0"/>
          </a:p>
        </p:txBody>
      </p:sp>
      <p:sp>
        <p:nvSpPr>
          <p:cNvPr id="10"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1" name="Text Placeholder 2"/>
          <p:cNvSpPr>
            <a:spLocks noGrp="1"/>
          </p:cNvSpPr>
          <p:nvPr>
            <p:ph type="body" sz="quarter" idx="13"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2598" y="258620"/>
            <a:ext cx="1584201" cy="1280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4" y="41276"/>
            <a:ext cx="1885950" cy="570559"/>
          </a:xfrm>
          <a:prstGeom prst="rect">
            <a:avLst/>
          </a:prstGeom>
        </p:spPr>
      </p:pic>
    </p:spTree>
    <p:extLst>
      <p:ext uri="{BB962C8B-B14F-4D97-AF65-F5344CB8AC3E}">
        <p14:creationId xmlns:p14="http://schemas.microsoft.com/office/powerpoint/2010/main" val="203908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6EA70CA-B238-49AF-8DE3-AFD5AB05518D}" type="slidenum">
              <a:rPr lang="en-CA" smtClean="0"/>
              <a:t>‹#›</a:t>
            </a:fld>
            <a:endParaRPr lang="en-CA" dirty="0"/>
          </a:p>
        </p:txBody>
      </p:sp>
    </p:spTree>
    <p:extLst>
      <p:ext uri="{BB962C8B-B14F-4D97-AF65-F5344CB8AC3E}">
        <p14:creationId xmlns:p14="http://schemas.microsoft.com/office/powerpoint/2010/main" val="141021079"/>
      </p:ext>
    </p:extLst>
  </p:cSld>
  <p:clrMapOvr>
    <a:masterClrMapping/>
  </p:clrMapOvr>
  <p:transition spd="med">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on the side and body (with Multimedia Box)">
    <p:spTree>
      <p:nvGrpSpPr>
        <p:cNvPr id="1" name=""/>
        <p:cNvGrpSpPr/>
        <p:nvPr/>
      </p:nvGrpSpPr>
      <p:grpSpPr>
        <a:xfrm>
          <a:off x="0" y="0"/>
          <a:ext cx="0" cy="0"/>
          <a:chOff x="0" y="0"/>
          <a:chExt cx="0" cy="0"/>
        </a:xfrm>
      </p:grpSpPr>
      <p:sp>
        <p:nvSpPr>
          <p:cNvPr id="8"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en-US" altLang="en-US" dirty="0" smtClean="0">
              <a:solidFill>
                <a:srgbClr val="58595B"/>
              </a:solidFill>
            </a:endParaRPr>
          </a:p>
        </p:txBody>
      </p:sp>
      <p:sp>
        <p:nvSpPr>
          <p:cNvPr id="14" name="Content Placeholder 2"/>
          <p:cNvSpPr>
            <a:spLocks noGrp="1"/>
          </p:cNvSpPr>
          <p:nvPr>
            <p:ph idx="13" hasCustomPrompt="1"/>
          </p:nvPr>
        </p:nvSpPr>
        <p:spPr>
          <a:xfrm>
            <a:off x="3887391" y="1135061"/>
            <a:ext cx="4799407" cy="4343400"/>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21"/>
          <p:cNvSpPr>
            <a:spLocks noGrp="1"/>
          </p:cNvSpPr>
          <p:nvPr>
            <p:ph type="title" hasCustomPrompt="1"/>
          </p:nvPr>
        </p:nvSpPr>
        <p:spPr>
          <a:xfrm>
            <a:off x="428625" y="1135061"/>
            <a:ext cx="3314702" cy="928686"/>
          </a:xfrm>
          <a:prstGeom prst="rect">
            <a:avLst/>
          </a:prstGeom>
        </p:spPr>
        <p:txBody>
          <a:bodyPr anchor="b" anchorCtr="0"/>
          <a:lstStyle>
            <a:lvl1pPr algn="l">
              <a:defRPr sz="3000" b="1" i="0" cap="none" baseline="0">
                <a:solidFill>
                  <a:schemeClr val="tx1"/>
                </a:solidFill>
                <a:latin typeface="Arial" panose="020B0604020202020204" pitchFamily="34" charset="0"/>
              </a:defRPr>
            </a:lvl1pPr>
          </a:lstStyle>
          <a:p>
            <a:pPr algn="l"/>
            <a:r>
              <a:rPr lang="en-US" dirty="0" smtClean="0"/>
              <a:t>Click to edit title</a:t>
            </a:r>
            <a:endParaRPr lang="en-US" dirty="0"/>
          </a:p>
        </p:txBody>
      </p:sp>
      <p:sp>
        <p:nvSpPr>
          <p:cNvPr id="19" name="Text Placeholder 2"/>
          <p:cNvSpPr>
            <a:spLocks noGrp="1"/>
          </p:cNvSpPr>
          <p:nvPr>
            <p:ph type="body" sz="quarter" idx="15" hasCustomPrompt="1"/>
          </p:nvPr>
        </p:nvSpPr>
        <p:spPr>
          <a:xfrm>
            <a:off x="428626" y="2063747"/>
            <a:ext cx="3314700" cy="3414714"/>
          </a:xfrm>
          <a:prstGeom prst="rect">
            <a:avLst/>
          </a:prstGeom>
        </p:spPr>
        <p:txBody>
          <a:bodyPr/>
          <a:lstStyle>
            <a:lvl1pPr marL="0" indent="0">
              <a:buFontTx/>
              <a:buNone/>
              <a:defRPr sz="2000" baseline="0">
                <a:solidFill>
                  <a:srgbClr val="2E2925"/>
                </a:solidFill>
                <a:latin typeface="Arial" panose="020B0604020202020204" pitchFamily="34" charset="0"/>
              </a:defRPr>
            </a:lvl1pPr>
          </a:lstStyle>
          <a:p>
            <a:r>
              <a:rPr lang="en-US" sz="2000" cap="none" baseline="0" dirty="0" smtClean="0"/>
              <a:t>Click to edit text</a:t>
            </a:r>
            <a:endParaRPr lang="en-US" sz="2000" cap="none" baseline="0" dirty="0"/>
          </a:p>
        </p:txBody>
      </p:sp>
      <p:sp>
        <p:nvSpPr>
          <p:cNvPr id="20"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mtClean="0"/>
              <a:pPr algn="r"/>
              <a:t>‹#›</a:t>
            </a:fld>
            <a:endParaRPr lang="en-US" dirty="0"/>
          </a:p>
        </p:txBody>
      </p:sp>
      <p:sp>
        <p:nvSpPr>
          <p:cNvPr id="11"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2" name="Text Placeholder 2"/>
          <p:cNvSpPr>
            <a:spLocks noGrp="1"/>
          </p:cNvSpPr>
          <p:nvPr>
            <p:ph type="body" sz="quarter" idx="16"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2598" y="258620"/>
            <a:ext cx="1584201" cy="12801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4" y="41276"/>
            <a:ext cx="1885950" cy="570559"/>
          </a:xfrm>
          <a:prstGeom prst="rect">
            <a:avLst/>
          </a:prstGeom>
        </p:spPr>
      </p:pic>
    </p:spTree>
    <p:extLst>
      <p:ext uri="{BB962C8B-B14F-4D97-AF65-F5344CB8AC3E}">
        <p14:creationId xmlns:p14="http://schemas.microsoft.com/office/powerpoint/2010/main" val="4083159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on the side and body (with Picture Box)">
    <p:spTree>
      <p:nvGrpSpPr>
        <p:cNvPr id="1" name=""/>
        <p:cNvGrpSpPr/>
        <p:nvPr/>
      </p:nvGrpSpPr>
      <p:grpSpPr>
        <a:xfrm>
          <a:off x="0" y="0"/>
          <a:ext cx="0" cy="0"/>
          <a:chOff x="0" y="0"/>
          <a:chExt cx="0" cy="0"/>
        </a:xfrm>
      </p:grpSpPr>
      <p:sp>
        <p:nvSpPr>
          <p:cNvPr id="17" name="Title 21"/>
          <p:cNvSpPr>
            <a:spLocks noGrp="1"/>
          </p:cNvSpPr>
          <p:nvPr>
            <p:ph type="title" hasCustomPrompt="1"/>
          </p:nvPr>
        </p:nvSpPr>
        <p:spPr>
          <a:xfrm>
            <a:off x="428625" y="1135061"/>
            <a:ext cx="3314702" cy="928686"/>
          </a:xfrm>
          <a:prstGeom prst="rect">
            <a:avLst/>
          </a:prstGeom>
        </p:spPr>
        <p:txBody>
          <a:bodyPr anchor="b" anchorCtr="0"/>
          <a:lstStyle>
            <a:lvl1pPr algn="l">
              <a:defRPr sz="3000" b="1" i="0" cap="none" baseline="0">
                <a:solidFill>
                  <a:schemeClr val="tx1"/>
                </a:solidFill>
                <a:latin typeface="Arial" panose="020B0604020202020204" pitchFamily="34" charset="0"/>
              </a:defRPr>
            </a:lvl1pPr>
          </a:lstStyle>
          <a:p>
            <a:pPr algn="l"/>
            <a:r>
              <a:rPr lang="en-US" dirty="0" smtClean="0"/>
              <a:t>Click to edit title</a:t>
            </a:r>
            <a:endParaRPr lang="en-US" dirty="0"/>
          </a:p>
        </p:txBody>
      </p:sp>
      <p:sp>
        <p:nvSpPr>
          <p:cNvPr id="3" name="Picture Placeholder 2"/>
          <p:cNvSpPr>
            <a:spLocks noGrp="1"/>
          </p:cNvSpPr>
          <p:nvPr>
            <p:ph type="pic" idx="1"/>
          </p:nvPr>
        </p:nvSpPr>
        <p:spPr>
          <a:xfrm>
            <a:off x="3887391" y="1135062"/>
            <a:ext cx="4799407" cy="4343400"/>
          </a:xfrm>
          <a:prstGeom prst="rect">
            <a:avLst/>
          </a:prstGeom>
        </p:spPr>
        <p:txBody>
          <a:bodyPr/>
          <a:lstStyle>
            <a:lvl1pPr marL="0" indent="0">
              <a:buNone/>
              <a:defRPr sz="2400" baseline="0">
                <a:solidFill>
                  <a:srgbClr val="2E2925"/>
                </a:solidFill>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8"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en-US" altLang="en-US" dirty="0" smtClean="0">
              <a:solidFill>
                <a:srgbClr val="58595B"/>
              </a:solidFill>
            </a:endParaRPr>
          </a:p>
        </p:txBody>
      </p:sp>
      <p:sp>
        <p:nvSpPr>
          <p:cNvPr id="18" name="Text Placeholder 2"/>
          <p:cNvSpPr>
            <a:spLocks noGrp="1"/>
          </p:cNvSpPr>
          <p:nvPr>
            <p:ph type="body" sz="quarter" idx="15" hasCustomPrompt="1"/>
          </p:nvPr>
        </p:nvSpPr>
        <p:spPr>
          <a:xfrm>
            <a:off x="428626" y="2063747"/>
            <a:ext cx="3314700" cy="3414714"/>
          </a:xfrm>
          <a:prstGeom prst="rect">
            <a:avLst/>
          </a:prstGeom>
        </p:spPr>
        <p:txBody>
          <a:bodyPr/>
          <a:lstStyle>
            <a:lvl1pPr marL="0" indent="0">
              <a:buFontTx/>
              <a:buNone/>
              <a:defRPr sz="2000" baseline="0">
                <a:solidFill>
                  <a:srgbClr val="2E2925"/>
                </a:solidFill>
                <a:latin typeface="Arial" panose="020B0604020202020204" pitchFamily="34" charset="0"/>
              </a:defRPr>
            </a:lvl1pPr>
          </a:lstStyle>
          <a:p>
            <a:r>
              <a:rPr lang="en-US" sz="2000" cap="none" baseline="0" dirty="0" smtClean="0"/>
              <a:t>Click to edit text</a:t>
            </a:r>
            <a:endParaRPr lang="en-US" sz="2000" cap="none" baseline="0" dirty="0"/>
          </a:p>
        </p:txBody>
      </p:sp>
      <p:sp>
        <p:nvSpPr>
          <p:cNvPr id="19"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mtClean="0"/>
              <a:pPr algn="r"/>
              <a:t>‹#›</a:t>
            </a:fld>
            <a:endParaRPr lang="en-US" dirty="0"/>
          </a:p>
        </p:txBody>
      </p:sp>
      <p:sp>
        <p:nvSpPr>
          <p:cNvPr id="11"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2" name="Text Placeholder 2"/>
          <p:cNvSpPr>
            <a:spLocks noGrp="1"/>
          </p:cNvSpPr>
          <p:nvPr>
            <p:ph type="body" sz="quarter" idx="13"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2598" y="258620"/>
            <a:ext cx="1584201" cy="12801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4" y="41276"/>
            <a:ext cx="1885950" cy="570559"/>
          </a:xfrm>
          <a:prstGeom prst="rect">
            <a:avLst/>
          </a:prstGeom>
        </p:spPr>
      </p:pic>
    </p:spTree>
    <p:extLst>
      <p:ext uri="{BB962C8B-B14F-4D97-AF65-F5344CB8AC3E}">
        <p14:creationId xmlns:p14="http://schemas.microsoft.com/office/powerpoint/2010/main" val="467493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End (Default)">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Text Box 5"/>
          <p:cNvSpPr txBox="1">
            <a:spLocks noChangeArrowheads="1"/>
          </p:cNvSpPr>
          <p:nvPr/>
        </p:nvSpPr>
        <p:spPr bwMode="auto">
          <a:xfrm>
            <a:off x="152400" y="6438902"/>
            <a:ext cx="8839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en-US" altLang="en-US" sz="700" b="0" spc="50" dirty="0" smtClean="0">
                <a:solidFill>
                  <a:srgbClr val="FFFFFF"/>
                </a:solidFill>
                <a:cs typeface="Arial" panose="020B0604020202020204" pitchFamily="34" charset="0"/>
              </a:rPr>
              <a:t>VANCOUVER            CALGARY            EDMONTON            SASKATOON            REGINA            LONDON            KITCHENER-WATERLOO            GUELPH            TORONTO            VAUGHAN            MARKHAM            MONTRÉAL</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91" y="304800"/>
            <a:ext cx="1584201" cy="128016"/>
          </a:xfrm>
          <a:prstGeom prst="rect">
            <a:avLst/>
          </a:prstGeom>
        </p:spPr>
      </p:pic>
      <p:sp>
        <p:nvSpPr>
          <p:cNvPr id="17" name="Text Box 4"/>
          <p:cNvSpPr txBox="1">
            <a:spLocks noChangeArrowheads="1"/>
          </p:cNvSpPr>
          <p:nvPr/>
        </p:nvSpPr>
        <p:spPr bwMode="auto">
          <a:xfrm>
            <a:off x="615946" y="3811157"/>
            <a:ext cx="36163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1400" kern="0" cap="all" spc="500" dirty="0">
                <a:solidFill>
                  <a:srgbClr val="FFFFFF"/>
                </a:solidFill>
                <a:latin typeface="Arial" panose="020B0604020202020204" pitchFamily="34" charset="0"/>
                <a:cs typeface="Arial" panose="020B0604020202020204" pitchFamily="34" charset="0"/>
              </a:rPr>
              <a:t>millerthomson.com</a:t>
            </a:r>
          </a:p>
        </p:txBody>
      </p:sp>
      <p:sp>
        <p:nvSpPr>
          <p:cNvPr id="18" name="Rectangle 17"/>
          <p:cNvSpPr>
            <a:spLocks noChangeArrowheads="1"/>
          </p:cNvSpPr>
          <p:nvPr/>
        </p:nvSpPr>
        <p:spPr bwMode="auto">
          <a:xfrm>
            <a:off x="615946" y="4846206"/>
            <a:ext cx="3900637"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defRPr/>
            </a:pPr>
            <a:r>
              <a:rPr lang="en-US" altLang="en-US" sz="800" b="0" dirty="0" smtClean="0">
                <a:solidFill>
                  <a:srgbClr val="FFFFFF"/>
                </a:solidFill>
              </a:rPr>
              <a:t>© 2017 Miller Thomson LLP. All Rights Reserved. All Intellectual Property Rights including copyright in this presentation are owned by Miller Thomson LLP. This presentation may be reproduced and distributed in its entirety provided no alterations are made to the form or content. Any other form of reproduction or distribution requires the prior written consent of Miller Thomson LLP which may be requested from the presenter(s).</a:t>
            </a:r>
          </a:p>
          <a:p>
            <a:pPr algn="just">
              <a:spcBef>
                <a:spcPts val="600"/>
              </a:spcBef>
              <a:defRPr/>
            </a:pPr>
            <a:r>
              <a:rPr lang="en-US" altLang="en-US" sz="800" b="0" dirty="0" smtClean="0">
                <a:solidFill>
                  <a:srgbClr val="FFFFFF"/>
                </a:solidFill>
              </a:rPr>
              <a:t>This presentation is provided as an information service and is a summary of current legal issues. This information is not meant as legal opinion and viewers are cautioned not to act on information provided in this publication without seeking specific legal advice with respect to their unique circumstances.</a:t>
            </a:r>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993" y="4166812"/>
            <a:ext cx="304039" cy="405385"/>
          </a:xfrm>
          <a:prstGeom prst="rect">
            <a:avLst/>
          </a:prstGeom>
        </p:spPr>
      </p:pic>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822" y="4166813"/>
            <a:ext cx="304039" cy="40538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8224" y="1114551"/>
            <a:ext cx="1981966" cy="1408179"/>
          </a:xfrm>
          <a:prstGeom prst="rect">
            <a:avLst/>
          </a:prstGeom>
        </p:spPr>
      </p:pic>
    </p:spTree>
    <p:extLst>
      <p:ext uri="{BB962C8B-B14F-4D97-AF65-F5344CB8AC3E}">
        <p14:creationId xmlns:p14="http://schemas.microsoft.com/office/powerpoint/2010/main" val="90571138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End (Other Option)">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858000"/>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en-US" altLang="en-US" dirty="0" smtClean="0">
              <a:solidFill>
                <a:srgbClr val="58595B"/>
              </a:solidFill>
            </a:endParaRPr>
          </a:p>
        </p:txBody>
      </p:sp>
      <p:sp>
        <p:nvSpPr>
          <p:cNvPr id="5" name="Text Box 4"/>
          <p:cNvSpPr txBox="1">
            <a:spLocks noChangeArrowheads="1"/>
          </p:cNvSpPr>
          <p:nvPr/>
        </p:nvSpPr>
        <p:spPr bwMode="auto">
          <a:xfrm>
            <a:off x="2476500" y="4383079"/>
            <a:ext cx="4191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1400" kern="0" cap="all" spc="600" dirty="0" smtClean="0">
                <a:solidFill>
                  <a:srgbClr val="FFFFFF"/>
                </a:solidFill>
                <a:latin typeface="Arial" panose="020B0604020202020204" pitchFamily="34" charset="0"/>
                <a:cs typeface="Arial" panose="020B0604020202020204" pitchFamily="34" charset="0"/>
              </a:rPr>
              <a:t>millerthomson.com</a:t>
            </a:r>
            <a:endParaRPr lang="en-US" altLang="en-US" sz="1400" kern="0" cap="all" spc="600" dirty="0">
              <a:solidFill>
                <a:srgbClr val="FFFFFF"/>
              </a:solidFill>
              <a:latin typeface="Arial" panose="020B0604020202020204" pitchFamily="34" charset="0"/>
              <a:cs typeface="Arial" panose="020B0604020202020204" pitchFamily="34" charset="0"/>
            </a:endParaRPr>
          </a:p>
        </p:txBody>
      </p:sp>
      <p:sp>
        <p:nvSpPr>
          <p:cNvPr id="6" name="Rectangle 6"/>
          <p:cNvSpPr>
            <a:spLocks noChangeArrowheads="1"/>
          </p:cNvSpPr>
          <p:nvPr/>
        </p:nvSpPr>
        <p:spPr bwMode="auto">
          <a:xfrm>
            <a:off x="509048" y="5444321"/>
            <a:ext cx="810940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en-US" altLang="en-US" sz="800" b="0" dirty="0" smtClean="0">
                <a:solidFill>
                  <a:srgbClr val="FFFFFF"/>
                </a:solidFill>
              </a:rPr>
              <a:t>© 2017 Miller Thomson LLP. All Rights Reserved. All Intellectual Property Rights including copyright in this presentation are owned by Miller Thomson LLP. This presentation may be reproduced and distributed in its entirety provided no alterations are made to the form or content. Any other form of reproduction or distribution requires the prior written consent of Miller Thomson LLP which may be requested from the presenter(s).</a:t>
            </a:r>
          </a:p>
          <a:p>
            <a:pPr algn="ctr">
              <a:spcBef>
                <a:spcPts val="600"/>
              </a:spcBef>
              <a:defRPr/>
            </a:pPr>
            <a:r>
              <a:rPr lang="en-US" altLang="en-US" sz="800" b="0" dirty="0" smtClean="0">
                <a:solidFill>
                  <a:srgbClr val="FFFFFF"/>
                </a:solidFill>
              </a:rPr>
              <a:t>This presentation is provided as an information service and is a summary of current legal issues. This information is not meant as legal opinion and viewers are cautioned not to act on information provided in this publication without seeking specific legal advice with respect to their unique circumstances.</a:t>
            </a:r>
          </a:p>
        </p:txBody>
      </p:sp>
      <p:sp>
        <p:nvSpPr>
          <p:cNvPr id="15" name="Text Box 5"/>
          <p:cNvSpPr txBox="1">
            <a:spLocks noChangeArrowheads="1"/>
          </p:cNvSpPr>
          <p:nvPr/>
        </p:nvSpPr>
        <p:spPr bwMode="auto">
          <a:xfrm>
            <a:off x="152400" y="6438902"/>
            <a:ext cx="8839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en-US" altLang="en-US" sz="700" b="0" spc="50" dirty="0" smtClean="0">
                <a:solidFill>
                  <a:srgbClr val="FFFFFF"/>
                </a:solidFill>
                <a:cs typeface="Arial" panose="020B0604020202020204" pitchFamily="34" charset="0"/>
              </a:rPr>
              <a:t>VANCOUVER            CALGARY            EDMONTON            SASKATOON            REGINA            LONDON            KITCHENER-WATERLOO            GUELPH            TORONTO            VAUGHAN            MARKHAM            MONTRÉAL</a:t>
            </a:r>
          </a:p>
        </p:txBody>
      </p:sp>
      <p:pic>
        <p:nvPicPr>
          <p:cNvPr id="3" name="Picture 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9383" y="4825011"/>
            <a:ext cx="304039" cy="405385"/>
          </a:xfrm>
          <a:prstGeom prst="rect">
            <a:avLst/>
          </a:prstGeom>
        </p:spPr>
      </p:pic>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3211" y="4825012"/>
            <a:ext cx="304039" cy="40538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2598" y="303966"/>
            <a:ext cx="1584201" cy="12801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2127" y="1522701"/>
            <a:ext cx="3143250" cy="2234118"/>
          </a:xfrm>
          <a:prstGeom prst="rect">
            <a:avLst/>
          </a:prstGeom>
        </p:spPr>
      </p:pic>
    </p:spTree>
    <p:extLst>
      <p:ext uri="{BB962C8B-B14F-4D97-AF65-F5344CB8AC3E}">
        <p14:creationId xmlns:p14="http://schemas.microsoft.com/office/powerpoint/2010/main" val="134576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6EA70CA-B238-49AF-8DE3-AFD5AB05518D}" type="slidenum">
              <a:rPr lang="en-CA" smtClean="0"/>
              <a:t>‹#›</a:t>
            </a:fld>
            <a:endParaRPr lang="en-CA" dirty="0"/>
          </a:p>
        </p:txBody>
      </p:sp>
    </p:spTree>
    <p:extLst>
      <p:ext uri="{BB962C8B-B14F-4D97-AF65-F5344CB8AC3E}">
        <p14:creationId xmlns:p14="http://schemas.microsoft.com/office/powerpoint/2010/main" val="1730924592"/>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6EA70CA-B238-49AF-8DE3-AFD5AB05518D}" type="slidenum">
              <a:rPr lang="en-CA" smtClean="0"/>
              <a:t>‹#›</a:t>
            </a:fld>
            <a:endParaRPr lang="en-CA" dirty="0"/>
          </a:p>
        </p:txBody>
      </p:sp>
    </p:spTree>
    <p:extLst>
      <p:ext uri="{BB962C8B-B14F-4D97-AF65-F5344CB8AC3E}">
        <p14:creationId xmlns:p14="http://schemas.microsoft.com/office/powerpoint/2010/main" val="3886892174"/>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6EA70CA-B238-49AF-8DE3-AFD5AB05518D}" type="slidenum">
              <a:rPr lang="en-CA" smtClean="0"/>
              <a:t>‹#›</a:t>
            </a:fld>
            <a:endParaRPr lang="en-CA" dirty="0"/>
          </a:p>
        </p:txBody>
      </p:sp>
    </p:spTree>
    <p:extLst>
      <p:ext uri="{BB962C8B-B14F-4D97-AF65-F5344CB8AC3E}">
        <p14:creationId xmlns:p14="http://schemas.microsoft.com/office/powerpoint/2010/main" val="1292108583"/>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6EA70CA-B238-49AF-8DE3-AFD5AB05518D}" type="slidenum">
              <a:rPr lang="en-CA" smtClean="0"/>
              <a:t>‹#›</a:t>
            </a:fld>
            <a:endParaRPr lang="en-CA" dirty="0"/>
          </a:p>
        </p:txBody>
      </p:sp>
    </p:spTree>
    <p:extLst>
      <p:ext uri="{BB962C8B-B14F-4D97-AF65-F5344CB8AC3E}">
        <p14:creationId xmlns:p14="http://schemas.microsoft.com/office/powerpoint/2010/main" val="2658482242"/>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6EA70CA-B238-49AF-8DE3-AFD5AB05518D}" type="slidenum">
              <a:rPr lang="en-CA" smtClean="0"/>
              <a:t>‹#›</a:t>
            </a:fld>
            <a:endParaRPr lang="en-CA" dirty="0"/>
          </a:p>
        </p:txBody>
      </p:sp>
    </p:spTree>
    <p:extLst>
      <p:ext uri="{BB962C8B-B14F-4D97-AF65-F5344CB8AC3E}">
        <p14:creationId xmlns:p14="http://schemas.microsoft.com/office/powerpoint/2010/main" val="960933338"/>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6EA70CA-B238-49AF-8DE3-AFD5AB05518D}" type="slidenum">
              <a:rPr lang="en-CA" smtClean="0"/>
              <a:t>‹#›</a:t>
            </a:fld>
            <a:endParaRPr lang="en-CA" dirty="0"/>
          </a:p>
        </p:txBody>
      </p:sp>
    </p:spTree>
    <p:extLst>
      <p:ext uri="{BB962C8B-B14F-4D97-AF65-F5344CB8AC3E}">
        <p14:creationId xmlns:p14="http://schemas.microsoft.com/office/powerpoint/2010/main" val="2649695236"/>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A70CA-B238-49AF-8DE3-AFD5AB05518D}" type="slidenum">
              <a:rPr lang="en-CA" smtClean="0"/>
              <a:t>‹#›</a:t>
            </a:fld>
            <a:endParaRPr lang="en-CA" dirty="0"/>
          </a:p>
        </p:txBody>
      </p:sp>
    </p:spTree>
    <p:extLst>
      <p:ext uri="{BB962C8B-B14F-4D97-AF65-F5344CB8AC3E}">
        <p14:creationId xmlns:p14="http://schemas.microsoft.com/office/powerpoint/2010/main" val="3634226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 id="2147483679" r:id="rId14"/>
    <p:sldLayoutId id="2147483680" r:id="rId15"/>
    <p:sldLayoutId id="2147483681" r:id="rId16"/>
    <p:sldLayoutId id="2147483682" r:id="rId17"/>
  </p:sldLayoutIdLst>
  <p:transition spd="med">
    <p:split orient="ver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5791" y="304800"/>
            <a:ext cx="1584201" cy="128016"/>
          </a:xfrm>
          <a:prstGeom prst="rect">
            <a:avLst/>
          </a:prstGeom>
        </p:spPr>
      </p:pic>
      <p:sp>
        <p:nvSpPr>
          <p:cNvPr id="12" name="Text Box 5"/>
          <p:cNvSpPr txBox="1">
            <a:spLocks noChangeArrowheads="1"/>
          </p:cNvSpPr>
          <p:nvPr/>
        </p:nvSpPr>
        <p:spPr bwMode="auto">
          <a:xfrm>
            <a:off x="152400" y="6438902"/>
            <a:ext cx="8839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en-US" altLang="en-US" sz="700" b="0" spc="50" dirty="0" smtClean="0">
                <a:solidFill>
                  <a:srgbClr val="FFFFFF"/>
                </a:solidFill>
                <a:cs typeface="Arial" panose="020B0604020202020204" pitchFamily="34" charset="0"/>
              </a:rPr>
              <a:t>VANCOUVER            CALGARY            EDMONTON            SASKATOON            REGINA            LONDON            KITCHENER-WATERLOO            GUELPH            TORONTO            VAUGHAN            MARKHAM            MONTRÉAL</a:t>
            </a:r>
          </a:p>
        </p:txBody>
      </p:sp>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518224" y="1114551"/>
            <a:ext cx="1981966" cy="1408179"/>
          </a:xfrm>
          <a:prstGeom prst="rect">
            <a:avLst/>
          </a:prstGeom>
        </p:spPr>
      </p:pic>
    </p:spTree>
    <p:extLst>
      <p:ext uri="{BB962C8B-B14F-4D97-AF65-F5344CB8AC3E}">
        <p14:creationId xmlns:p14="http://schemas.microsoft.com/office/powerpoint/2010/main" val="2442051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8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8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9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microsoft.com/office/2007/relationships/hdphoto" Target="../media/hdphoto1.wdp"/></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2751" y="2146606"/>
            <a:ext cx="5760640" cy="1728439"/>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CCCCCC">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a:r>
              <a:rPr lang="en-US" sz="16600" b="1" dirty="0" smtClean="0"/>
              <a:t>PAC</a:t>
            </a:r>
            <a:endParaRPr lang="en-US" sz="16600" dirty="0"/>
          </a:p>
          <a:p>
            <a:r>
              <a:rPr lang="en-US" dirty="0"/>
              <a:t> </a:t>
            </a:r>
          </a:p>
        </p:txBody>
      </p:sp>
      <p:sp>
        <p:nvSpPr>
          <p:cNvPr id="11" name="Text Box 4"/>
          <p:cNvSpPr txBox="1">
            <a:spLocks noChangeArrowheads="1"/>
          </p:cNvSpPr>
          <p:nvPr/>
        </p:nvSpPr>
        <p:spPr bwMode="auto">
          <a:xfrm>
            <a:off x="2724458" y="3645024"/>
            <a:ext cx="3765550" cy="203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0400" b="0" i="0" u="none" strike="noStrike" cap="none" normalizeH="0" baseline="0" dirty="0" smtClean="0">
                <a:ln>
                  <a:noFill/>
                </a:ln>
                <a:solidFill>
                  <a:schemeClr val="accent5">
                    <a:lumMod val="75000"/>
                  </a:schemeClr>
                </a:solidFill>
                <a:latin typeface="Calibri" pitchFamily="34" charset="0"/>
                <a:cs typeface="Arial" pitchFamily="34" charset="0"/>
              </a:rPr>
              <a:t>2017</a:t>
            </a:r>
            <a:endParaRPr kumimoji="0" lang="en-US" sz="1600" b="0" i="0" u="none" strike="noStrike" cap="none" normalizeH="0" baseline="0" dirty="0" smtClean="0">
              <a:ln>
                <a:noFill/>
              </a:ln>
              <a:solidFill>
                <a:schemeClr val="accent5">
                  <a:lumMod val="75000"/>
                </a:schemeClr>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384" y="5896178"/>
            <a:ext cx="1000265" cy="1028844"/>
          </a:xfrm>
          <a:prstGeom prst="rect">
            <a:avLst/>
          </a:prstGeom>
        </p:spPr>
      </p:pic>
      <p:sp>
        <p:nvSpPr>
          <p:cNvPr id="3" name="TextBox 2"/>
          <p:cNvSpPr txBox="1"/>
          <p:nvPr/>
        </p:nvSpPr>
        <p:spPr>
          <a:xfrm>
            <a:off x="1966550" y="1361821"/>
            <a:ext cx="5358646" cy="1200329"/>
          </a:xfrm>
          <a:prstGeom prst="rect">
            <a:avLst/>
          </a:prstGeom>
          <a:noFill/>
        </p:spPr>
        <p:txBody>
          <a:bodyPr wrap="none" rtlCol="0">
            <a:spAutoFit/>
          </a:bodyPr>
          <a:lstStyle/>
          <a:p>
            <a:pPr algn="ctr"/>
            <a:r>
              <a:rPr lang="en-US" sz="2400" b="1" dirty="0" smtClean="0"/>
              <a:t>THE JEWISH COMMUNITY FOUNDATION </a:t>
            </a:r>
          </a:p>
          <a:p>
            <a:pPr algn="ctr"/>
            <a:r>
              <a:rPr lang="en-US" sz="2400" b="1" dirty="0" smtClean="0"/>
              <a:t>WELCOMES YOU</a:t>
            </a:r>
          </a:p>
          <a:p>
            <a:pPr algn="ctr"/>
            <a:r>
              <a:rPr lang="en-US" sz="2400" b="1" dirty="0" smtClean="0"/>
              <a:t>TO</a:t>
            </a:r>
            <a:endParaRPr lang="en-US" sz="2400" b="1" dirty="0"/>
          </a:p>
        </p:txBody>
      </p:sp>
      <p:sp>
        <p:nvSpPr>
          <p:cNvPr id="5" name="Slide Number Placeholder 4"/>
          <p:cNvSpPr>
            <a:spLocks noGrp="1"/>
          </p:cNvSpPr>
          <p:nvPr>
            <p:ph type="sldNum" sz="quarter" idx="12"/>
          </p:nvPr>
        </p:nvSpPr>
        <p:spPr/>
        <p:txBody>
          <a:bodyPr/>
          <a:lstStyle/>
          <a:p>
            <a:fld id="{36EA70CA-B238-49AF-8DE3-AFD5AB05518D}" type="slidenum">
              <a:rPr lang="en-CA" smtClean="0"/>
              <a:t>1</a:t>
            </a:fld>
            <a:endParaRPr lang="en-CA" dirty="0"/>
          </a:p>
        </p:txBody>
      </p:sp>
      <p:sp>
        <p:nvSpPr>
          <p:cNvPr id="7" name="Footer Placeholder 6"/>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558897449"/>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2276872"/>
            <a:ext cx="8258175" cy="4343400"/>
          </a:xfrm>
        </p:spPr>
        <p:txBody>
          <a:bodyPr>
            <a:normAutofit fontScale="92500" lnSpcReduction="20000"/>
          </a:bodyPr>
          <a:lstStyle/>
          <a:p>
            <a:pPr marL="0" indent="0">
              <a:buNone/>
            </a:pPr>
            <a:r>
              <a:rPr lang="en-CA" b="1" dirty="0"/>
              <a:t>(1) Absolute Liability</a:t>
            </a:r>
            <a:endParaRPr lang="en-CA" dirty="0"/>
          </a:p>
          <a:p>
            <a:r>
              <a:rPr lang="en-CA" dirty="0"/>
              <a:t>Director may be liable under a statutory provision simply because the offence in question occurred</a:t>
            </a:r>
            <a:r>
              <a:rPr lang="en-CA" dirty="0" smtClean="0"/>
              <a:t>.</a:t>
            </a:r>
          </a:p>
          <a:p>
            <a:r>
              <a:rPr lang="en-CA" dirty="0" smtClean="0"/>
              <a:t>Liability even when don’t know</a:t>
            </a:r>
            <a:endParaRPr lang="en-CA" dirty="0"/>
          </a:p>
          <a:p>
            <a:pPr marL="0" indent="0">
              <a:buNone/>
            </a:pPr>
            <a:r>
              <a:rPr lang="en-CA" i="1" dirty="0" smtClean="0"/>
              <a:t>	Example</a:t>
            </a:r>
            <a:r>
              <a:rPr lang="en-CA" i="1" dirty="0"/>
              <a:t>: liability for employee wages and vacation </a:t>
            </a:r>
            <a:r>
              <a:rPr lang="en-CA" i="1" dirty="0" smtClean="0"/>
              <a:t>pay</a:t>
            </a:r>
          </a:p>
          <a:p>
            <a:pPr marL="0" indent="0">
              <a:buNone/>
            </a:pPr>
            <a:endParaRPr lang="en-CA" i="1" dirty="0" smtClean="0"/>
          </a:p>
          <a:p>
            <a:pPr marL="0" indent="0">
              <a:buNone/>
            </a:pPr>
            <a:r>
              <a:rPr lang="en-CA" b="1" dirty="0" smtClean="0"/>
              <a:t>(2) Diligence </a:t>
            </a:r>
            <a:r>
              <a:rPr lang="en-CA" b="1" dirty="0"/>
              <a:t>Liability</a:t>
            </a:r>
          </a:p>
          <a:p>
            <a:r>
              <a:rPr lang="en-CA" dirty="0" smtClean="0"/>
              <a:t>Liability is imposed on directors unless they were diligent.</a:t>
            </a:r>
          </a:p>
          <a:p>
            <a:r>
              <a:rPr lang="en-CA" dirty="0" smtClean="0"/>
              <a:t>Generally imposed for regulatory or public welfare offences</a:t>
            </a:r>
          </a:p>
          <a:p>
            <a:r>
              <a:rPr lang="en-CA" dirty="0" smtClean="0"/>
              <a:t>The “due diligence defence” </a:t>
            </a:r>
          </a:p>
          <a:p>
            <a:pPr marL="0" indent="0">
              <a:buNone/>
            </a:pPr>
            <a:endParaRPr lang="en-CA" b="1" dirty="0"/>
          </a:p>
          <a:p>
            <a:pPr marL="0" indent="0">
              <a:buNone/>
            </a:pPr>
            <a:r>
              <a:rPr lang="en-CA" b="1" dirty="0" smtClean="0"/>
              <a:t>(3) Knowledge Liability</a:t>
            </a:r>
          </a:p>
          <a:p>
            <a:r>
              <a:rPr lang="en-CA" dirty="0" smtClean="0"/>
              <a:t>Liability </a:t>
            </a:r>
            <a:r>
              <a:rPr lang="en-CA" dirty="0"/>
              <a:t>on directors who “authorized, permitted or acquiesced” in the commission of an offence by the </a:t>
            </a:r>
            <a:r>
              <a:rPr lang="en-CA" dirty="0" smtClean="0"/>
              <a:t>corporation</a:t>
            </a:r>
          </a:p>
          <a:p>
            <a:r>
              <a:rPr lang="en-CA" u="sng" dirty="0" smtClean="0"/>
              <a:t>Possible defence</a:t>
            </a:r>
            <a:r>
              <a:rPr lang="en-CA" u="sng" dirty="0"/>
              <a:t>:</a:t>
            </a:r>
            <a:r>
              <a:rPr lang="en-CA" dirty="0"/>
              <a:t> </a:t>
            </a:r>
            <a:r>
              <a:rPr lang="en-CA" dirty="0" smtClean="0"/>
              <a:t>reasonable care</a:t>
            </a:r>
          </a:p>
        </p:txBody>
      </p:sp>
      <p:sp>
        <p:nvSpPr>
          <p:cNvPr id="3" name="Titre 2"/>
          <p:cNvSpPr>
            <a:spLocks noGrp="1"/>
          </p:cNvSpPr>
          <p:nvPr>
            <p:ph type="title"/>
          </p:nvPr>
        </p:nvSpPr>
        <p:spPr/>
        <p:txBody>
          <a:bodyPr/>
          <a:lstStyle/>
          <a:p>
            <a:r>
              <a:rPr lang="en-CA" sz="3800" dirty="0" smtClean="0"/>
              <a:t>3.1 Three Types of Statutory Liability</a:t>
            </a:r>
            <a:endParaRPr lang="fr-FR" sz="3800" dirty="0"/>
          </a:p>
        </p:txBody>
      </p:sp>
    </p:spTree>
    <p:extLst>
      <p:ext uri="{BB962C8B-B14F-4D97-AF65-F5344CB8AC3E}">
        <p14:creationId xmlns:p14="http://schemas.microsoft.com/office/powerpoint/2010/main" val="1573029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916832"/>
            <a:ext cx="8258175" cy="4653279"/>
          </a:xfrm>
        </p:spPr>
        <p:txBody>
          <a:bodyPr>
            <a:normAutofit fontScale="77500" lnSpcReduction="20000"/>
          </a:bodyPr>
          <a:lstStyle/>
          <a:p>
            <a:pPr marL="0" indent="0">
              <a:buNone/>
            </a:pPr>
            <a:r>
              <a:rPr lang="fr-CA" b="1" dirty="0" smtClean="0"/>
              <a:t>Personal Liability</a:t>
            </a:r>
          </a:p>
          <a:p>
            <a:r>
              <a:rPr lang="en-US" b="1" dirty="0" smtClean="0"/>
              <a:t>227.1(1) </a:t>
            </a:r>
            <a:r>
              <a:rPr lang="en-US" b="1" i="1" dirty="0" smtClean="0"/>
              <a:t>ITA</a:t>
            </a:r>
            <a:r>
              <a:rPr lang="en-US" b="1" dirty="0"/>
              <a:t>: </a:t>
            </a:r>
            <a:r>
              <a:rPr lang="en-US" dirty="0"/>
              <a:t>If a corporation (including for-profit or non-profit) does not deduct, remit, or pay amounts held in trust for the Receiver General (Canada Pension Plan, employment insurance, and income tax), the </a:t>
            </a:r>
            <a:r>
              <a:rPr lang="en-US" b="1" dirty="0"/>
              <a:t>directors </a:t>
            </a:r>
            <a:r>
              <a:rPr lang="en-US" dirty="0"/>
              <a:t>of the corporation at the time of the failure </a:t>
            </a:r>
            <a:r>
              <a:rPr lang="en-US" b="1" dirty="0"/>
              <a:t>are jointly and severally, or solidarily, liable along with the corporation</a:t>
            </a:r>
            <a:r>
              <a:rPr lang="en-US" dirty="0"/>
              <a:t>, to pay the amount due. This amount includes penalties and interest</a:t>
            </a:r>
            <a:r>
              <a:rPr lang="en-US" dirty="0" smtClean="0"/>
              <a:t>.</a:t>
            </a:r>
          </a:p>
          <a:p>
            <a:endParaRPr lang="en-US" dirty="0" smtClean="0"/>
          </a:p>
          <a:p>
            <a:pPr marL="0" indent="0">
              <a:buNone/>
            </a:pPr>
            <a:r>
              <a:rPr lang="en-US" b="1" dirty="0" smtClean="0"/>
              <a:t>Failure to deduct</a:t>
            </a:r>
          </a:p>
          <a:p>
            <a:pPr algn="just"/>
            <a:r>
              <a:rPr lang="en-US" dirty="0"/>
              <a:t>If </a:t>
            </a:r>
            <a:r>
              <a:rPr lang="en-US" dirty="0" smtClean="0"/>
              <a:t>the Executive fails to </a:t>
            </a:r>
            <a:r>
              <a:rPr lang="en-US" dirty="0"/>
              <a:t>deduct the required CPP contributions or EI premiums from the amounts </a:t>
            </a:r>
            <a:r>
              <a:rPr lang="en-US" dirty="0" smtClean="0"/>
              <a:t>the Executive pays his employees, he/she is </a:t>
            </a:r>
            <a:r>
              <a:rPr lang="en-US" dirty="0"/>
              <a:t>responsible for these amounts even if </a:t>
            </a:r>
            <a:r>
              <a:rPr lang="en-US" dirty="0" smtClean="0"/>
              <a:t>he </a:t>
            </a:r>
            <a:r>
              <a:rPr lang="en-US" dirty="0"/>
              <a:t>cannot recover the amounts from the employee. </a:t>
            </a:r>
            <a:r>
              <a:rPr lang="en-US" dirty="0" smtClean="0"/>
              <a:t>CRA will </a:t>
            </a:r>
            <a:r>
              <a:rPr lang="en-US" dirty="0"/>
              <a:t>also assess a penalty of </a:t>
            </a:r>
            <a:r>
              <a:rPr lang="en-US" b="1" dirty="0"/>
              <a:t>10%</a:t>
            </a:r>
            <a:r>
              <a:rPr lang="en-US" dirty="0"/>
              <a:t> of the amount of Canada Pension Plan (CPP), employment insurance (EI), and income tax </a:t>
            </a:r>
            <a:r>
              <a:rPr lang="en-US" dirty="0" smtClean="0"/>
              <a:t>the Executive </a:t>
            </a:r>
            <a:r>
              <a:rPr lang="en-US" dirty="0"/>
              <a:t>did not deduct</a:t>
            </a:r>
            <a:r>
              <a:rPr lang="en-US" dirty="0" smtClean="0"/>
              <a:t>.</a:t>
            </a:r>
          </a:p>
          <a:p>
            <a:endParaRPr lang="en-US" dirty="0"/>
          </a:p>
          <a:p>
            <a:pPr marL="0" indent="0">
              <a:buNone/>
            </a:pPr>
            <a:r>
              <a:rPr lang="fr-CA" b="1" dirty="0" smtClean="0"/>
              <a:t>Failure to remit</a:t>
            </a:r>
            <a:endParaRPr lang="fr-CA" dirty="0" smtClean="0"/>
          </a:p>
          <a:p>
            <a:r>
              <a:rPr lang="en-US" dirty="0" smtClean="0"/>
              <a:t>CRA </a:t>
            </a:r>
            <a:r>
              <a:rPr lang="en-US" dirty="0"/>
              <a:t>can assess a penalty when:</a:t>
            </a:r>
          </a:p>
          <a:p>
            <a:pPr lvl="1"/>
            <a:r>
              <a:rPr lang="en-US" dirty="0" smtClean="0"/>
              <a:t>The Executive deducts </a:t>
            </a:r>
            <a:r>
              <a:rPr lang="en-US" dirty="0"/>
              <a:t>the amounts, but </a:t>
            </a:r>
            <a:r>
              <a:rPr lang="en-US" dirty="0" smtClean="0"/>
              <a:t>does </a:t>
            </a:r>
            <a:r>
              <a:rPr lang="en-US" dirty="0"/>
              <a:t>not send them to </a:t>
            </a:r>
            <a:r>
              <a:rPr lang="en-US" dirty="0" smtClean="0"/>
              <a:t>the CRA; </a:t>
            </a:r>
            <a:r>
              <a:rPr lang="en-US" dirty="0"/>
              <a:t>or</a:t>
            </a:r>
          </a:p>
          <a:p>
            <a:pPr lvl="1"/>
            <a:r>
              <a:rPr lang="en-US" dirty="0" smtClean="0"/>
              <a:t>The Executive deducts </a:t>
            </a:r>
            <a:r>
              <a:rPr lang="en-US" dirty="0"/>
              <a:t>the amounts, but </a:t>
            </a:r>
            <a:r>
              <a:rPr lang="en-US" dirty="0" smtClean="0"/>
              <a:t>sends </a:t>
            </a:r>
            <a:r>
              <a:rPr lang="en-US" dirty="0"/>
              <a:t>them </a:t>
            </a:r>
            <a:r>
              <a:rPr lang="en-US" dirty="0" smtClean="0"/>
              <a:t>late.</a:t>
            </a:r>
          </a:p>
          <a:p>
            <a:r>
              <a:rPr lang="en-US" dirty="0"/>
              <a:t>The penalty is:</a:t>
            </a:r>
          </a:p>
          <a:p>
            <a:pPr lvl="1"/>
            <a:r>
              <a:rPr lang="en-US" dirty="0"/>
              <a:t>3% if the amount is one to three days late;</a:t>
            </a:r>
          </a:p>
          <a:p>
            <a:pPr lvl="1"/>
            <a:r>
              <a:rPr lang="en-US" dirty="0"/>
              <a:t>5% if it is four or five days late;</a:t>
            </a:r>
          </a:p>
          <a:p>
            <a:pPr lvl="1"/>
            <a:r>
              <a:rPr lang="en-US" dirty="0"/>
              <a:t>7% if it is six or seven days late; and</a:t>
            </a:r>
          </a:p>
          <a:p>
            <a:pPr lvl="1"/>
            <a:r>
              <a:rPr lang="en-US" dirty="0"/>
              <a:t>1</a:t>
            </a:r>
            <a:r>
              <a:rPr lang="en-US" dirty="0" smtClean="0"/>
              <a:t>0</a:t>
            </a:r>
            <a:r>
              <a:rPr lang="en-US" dirty="0"/>
              <a:t>% if it is more than seven days late, or if no amount is remitted</a:t>
            </a:r>
          </a:p>
          <a:p>
            <a:endParaRPr lang="en-US" dirty="0"/>
          </a:p>
          <a:p>
            <a:endParaRPr lang="fr-FR" b="1" dirty="0"/>
          </a:p>
        </p:txBody>
      </p:sp>
      <p:sp>
        <p:nvSpPr>
          <p:cNvPr id="3" name="Titre 2"/>
          <p:cNvSpPr>
            <a:spLocks noGrp="1"/>
          </p:cNvSpPr>
          <p:nvPr>
            <p:ph type="title"/>
          </p:nvPr>
        </p:nvSpPr>
        <p:spPr>
          <a:xfrm>
            <a:off x="395536" y="836712"/>
            <a:ext cx="8258174" cy="510858"/>
          </a:xfrm>
        </p:spPr>
        <p:txBody>
          <a:bodyPr/>
          <a:lstStyle/>
          <a:p>
            <a:r>
              <a:rPr lang="fr-CA" sz="3800" dirty="0" smtClean="0"/>
              <a:t>3.1 Other Types of Executives`Liability</a:t>
            </a:r>
            <a:endParaRPr lang="fr-FR" sz="3800" dirty="0"/>
          </a:p>
        </p:txBody>
      </p:sp>
    </p:spTree>
    <p:extLst>
      <p:ext uri="{BB962C8B-B14F-4D97-AF65-F5344CB8AC3E}">
        <p14:creationId xmlns:p14="http://schemas.microsoft.com/office/powerpoint/2010/main" val="314554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2060848"/>
            <a:ext cx="8258175" cy="4343400"/>
          </a:xfrm>
        </p:spPr>
        <p:txBody>
          <a:bodyPr>
            <a:normAutofit fontScale="77500" lnSpcReduction="20000"/>
          </a:bodyPr>
          <a:lstStyle/>
          <a:p>
            <a:pPr marL="0" indent="0">
              <a:buNone/>
            </a:pPr>
            <a:r>
              <a:rPr lang="en-CA" i="1" u="sng" dirty="0" smtClean="0"/>
              <a:t>M&amp;L Travel Ltd.</a:t>
            </a:r>
            <a:r>
              <a:rPr lang="en-CA" dirty="0" smtClean="0"/>
              <a:t>: The Supreme Court of Canada held the directors of a private company personally liable for a breach of trust by the corporation because they had full knowledge of the actions of the corporation, and thus, knew of the breach of trust. They also participated and assisted in the breach.</a:t>
            </a:r>
          </a:p>
          <a:p>
            <a:pPr marL="0" indent="0">
              <a:buNone/>
            </a:pPr>
            <a:endParaRPr lang="en-CA" i="1" u="sng" dirty="0"/>
          </a:p>
          <a:p>
            <a:pPr marL="0" indent="0">
              <a:buNone/>
            </a:pPr>
            <a:r>
              <a:rPr lang="en-CA" i="1" u="sng" dirty="0" smtClean="0"/>
              <a:t>ADGA </a:t>
            </a:r>
            <a:r>
              <a:rPr lang="en-CA" i="1" u="sng" dirty="0"/>
              <a:t>Systems v. Valcom</a:t>
            </a:r>
            <a:r>
              <a:rPr lang="en-CA" dirty="0"/>
              <a:t>, Ontario Court of Appeal concluded that directors are responsible for their own tortious conduct even if they ostensibly pursue the conduct on behalf of the corporation</a:t>
            </a:r>
            <a:r>
              <a:rPr lang="en-CA" dirty="0" smtClean="0"/>
              <a:t>.</a:t>
            </a:r>
          </a:p>
          <a:p>
            <a:pPr marL="0" indent="0">
              <a:buNone/>
            </a:pPr>
            <a:endParaRPr lang="en-CA" i="1" u="sng" dirty="0" smtClean="0"/>
          </a:p>
          <a:p>
            <a:pPr marL="0" indent="0">
              <a:buNone/>
            </a:pPr>
            <a:r>
              <a:rPr lang="en-CA" i="1" u="sng" dirty="0" smtClean="0"/>
              <a:t>Pangakis v Quebec (Revenue Agency)</a:t>
            </a:r>
            <a:r>
              <a:rPr lang="en-CA" u="sng" dirty="0" smtClean="0"/>
              <a:t>:</a:t>
            </a:r>
            <a:r>
              <a:rPr lang="en-CA" dirty="0" smtClean="0"/>
              <a:t> </a:t>
            </a:r>
            <a:r>
              <a:rPr lang="fr-CA" dirty="0" smtClean="0"/>
              <a:t>Review </a:t>
            </a:r>
            <a:r>
              <a:rPr lang="fr-CA" dirty="0"/>
              <a:t>of tax assessments related to restaurant which taxpayer was sole director and shareholder </a:t>
            </a:r>
            <a:endParaRPr lang="fr-CA" dirty="0" smtClean="0"/>
          </a:p>
          <a:p>
            <a:pPr lvl="1"/>
            <a:r>
              <a:rPr lang="en-US" i="1" u="sng" dirty="0" smtClean="0"/>
              <a:t>50.(</a:t>
            </a:r>
            <a:r>
              <a:rPr lang="en-US" i="1" u="sng" dirty="0"/>
              <a:t>13</a:t>
            </a:r>
            <a:r>
              <a:rPr lang="en-US" i="1" u="sng" dirty="0" smtClean="0"/>
              <a:t>) BIA</a:t>
            </a:r>
            <a:r>
              <a:rPr lang="en-US" dirty="0" smtClean="0"/>
              <a:t>: </a:t>
            </a:r>
            <a:r>
              <a:rPr lang="en-US" dirty="0"/>
              <a:t>A proposal made in respect of a corporation may include in its terms provision for the compromise of claims against directors of the corporation that arose before the commencement of proceedings under this Act and that relate to the obligations of the corporation where </a:t>
            </a:r>
            <a:r>
              <a:rPr lang="en-US" b="1" dirty="0"/>
              <a:t>the directors are by law liable in their capacity as directors for the payment of such obligations</a:t>
            </a:r>
            <a:r>
              <a:rPr lang="en-US" b="1" dirty="0" smtClean="0"/>
              <a:t>.</a:t>
            </a:r>
          </a:p>
          <a:p>
            <a:r>
              <a:rPr lang="en-US" b="1" dirty="0" smtClean="0"/>
              <a:t>Para 21: “</a:t>
            </a:r>
            <a:r>
              <a:rPr lang="fr-CA" dirty="0"/>
              <a:t>le paragraphe 50(13) </a:t>
            </a:r>
            <a:r>
              <a:rPr lang="fr-CA" dirty="0" smtClean="0"/>
              <a:t>cherche </a:t>
            </a:r>
            <a:r>
              <a:rPr lang="fr-CA" dirty="0"/>
              <a:t>à encourager leur maintien en poste dans le but de faciliter une réorganisation ordonnée de </a:t>
            </a:r>
            <a:r>
              <a:rPr lang="fr-CA" dirty="0" smtClean="0"/>
              <a:t>l'entreprise. Comme </a:t>
            </a:r>
            <a:r>
              <a:rPr lang="fr-CA" dirty="0"/>
              <a:t>la doctrine le souligne, cette disposition concerne plus précisément la responsabilité des administrateurs à l'égard des dettes de la société pour lesquelles, en raison de leur statut, ils peuvent être tenus personnellement </a:t>
            </a:r>
            <a:r>
              <a:rPr lang="fr-CA" dirty="0" smtClean="0"/>
              <a:t>responsables</a:t>
            </a:r>
            <a:r>
              <a:rPr lang="en-CA" dirty="0" smtClean="0"/>
              <a:t>”</a:t>
            </a:r>
          </a:p>
          <a:p>
            <a:r>
              <a:rPr lang="en-CA" b="1" dirty="0" smtClean="0"/>
              <a:t>Para 22: “</a:t>
            </a:r>
            <a:r>
              <a:rPr lang="fr-CA" dirty="0" smtClean="0"/>
              <a:t>Dans </a:t>
            </a:r>
            <a:r>
              <a:rPr lang="fr-CA" dirty="0"/>
              <a:t>certaines circonstances, l'administrateur d'une société peut être tenu solidairement responsable du paiement des taxes de vente que cette dernière a perçues ou aurait dû </a:t>
            </a:r>
            <a:r>
              <a:rPr lang="fr-CA" dirty="0" smtClean="0"/>
              <a:t>percevoir, tout </a:t>
            </a:r>
            <a:r>
              <a:rPr lang="fr-CA" dirty="0"/>
              <a:t>comme il peut être solidairement responsable des retenues à la </a:t>
            </a:r>
            <a:r>
              <a:rPr lang="fr-CA" dirty="0" smtClean="0"/>
              <a:t>source ou </a:t>
            </a:r>
            <a:r>
              <a:rPr lang="fr-CA" dirty="0"/>
              <a:t>du paiement des </a:t>
            </a:r>
            <a:r>
              <a:rPr lang="fr-CA" dirty="0" smtClean="0"/>
              <a:t>salaires. À </a:t>
            </a:r>
            <a:r>
              <a:rPr lang="fr-CA" dirty="0"/>
              <a:t>ce titre, l'appelante pouvait donc être responsable, </a:t>
            </a:r>
            <a:r>
              <a:rPr lang="fr-CA" i="1" dirty="0" smtClean="0"/>
              <a:t>ès qualités</a:t>
            </a:r>
            <a:r>
              <a:rPr lang="fr-CA" dirty="0" smtClean="0"/>
              <a:t>d'administratrice</a:t>
            </a:r>
            <a:r>
              <a:rPr lang="fr-CA" dirty="0"/>
              <a:t>, des obligations de Plat d'Or faisant l'objet de la proposition concordataire, peu importe sa </a:t>
            </a:r>
            <a:r>
              <a:rPr lang="fr-CA" dirty="0" smtClean="0"/>
              <a:t>porté</a:t>
            </a:r>
            <a:r>
              <a:rPr lang="en-CA" b="1" dirty="0" smtClean="0"/>
              <a:t>”</a:t>
            </a:r>
            <a:endParaRPr lang="fr-CA" b="1" dirty="0"/>
          </a:p>
          <a:p>
            <a:pPr lvl="1"/>
            <a:endParaRPr lang="fr-FR" b="1" dirty="0"/>
          </a:p>
          <a:p>
            <a:endParaRPr lang="fr-FR" dirty="0"/>
          </a:p>
        </p:txBody>
      </p:sp>
      <p:sp>
        <p:nvSpPr>
          <p:cNvPr id="3" name="Titre 2"/>
          <p:cNvSpPr>
            <a:spLocks noGrp="1"/>
          </p:cNvSpPr>
          <p:nvPr>
            <p:ph type="title"/>
          </p:nvPr>
        </p:nvSpPr>
        <p:spPr>
          <a:xfrm>
            <a:off x="467544" y="764704"/>
            <a:ext cx="8258174" cy="703263"/>
          </a:xfrm>
        </p:spPr>
        <p:txBody>
          <a:bodyPr/>
          <a:lstStyle/>
          <a:p>
            <a:r>
              <a:rPr lang="en-CA" dirty="0" smtClean="0"/>
              <a:t>3.2 Examples of Executive’s Liability</a:t>
            </a:r>
            <a:endParaRPr lang="fr-FR" dirty="0"/>
          </a:p>
        </p:txBody>
      </p:sp>
    </p:spTree>
    <p:extLst>
      <p:ext uri="{BB962C8B-B14F-4D97-AF65-F5344CB8AC3E}">
        <p14:creationId xmlns:p14="http://schemas.microsoft.com/office/powerpoint/2010/main" val="3832158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28624" y="1767205"/>
            <a:ext cx="8258175" cy="4343400"/>
          </a:xfrm>
        </p:spPr>
        <p:txBody>
          <a:bodyPr>
            <a:normAutofit/>
          </a:bodyPr>
          <a:lstStyle/>
          <a:p>
            <a:pPr marL="0" indent="0">
              <a:buNone/>
            </a:pPr>
            <a:endParaRPr lang="en-CA" b="1" dirty="0" smtClean="0"/>
          </a:p>
          <a:p>
            <a:pPr marL="0" indent="0">
              <a:buNone/>
            </a:pPr>
            <a:endParaRPr lang="en-CA" b="1" dirty="0"/>
          </a:p>
          <a:p>
            <a:pPr marL="0" indent="0">
              <a:buNone/>
            </a:pPr>
            <a:r>
              <a:rPr lang="en-CA" b="1" dirty="0" smtClean="0"/>
              <a:t>(1) Diligently discharge their duties</a:t>
            </a:r>
          </a:p>
          <a:p>
            <a:r>
              <a:rPr lang="en-CA" dirty="0" smtClean="0"/>
              <a:t>Ensure that all duties are discharged fully and all statutory requirements imposing specific liability have been met.</a:t>
            </a:r>
          </a:p>
          <a:p>
            <a:r>
              <a:rPr lang="en-CA" dirty="0" smtClean="0"/>
              <a:t>Director’s focus should be on careful attention to the business and affairs of the corporation and on the establishment and operation of early warning systems to identify potential problems for senior management and, where necessary, for the board before they become real problems.</a:t>
            </a:r>
          </a:p>
          <a:p>
            <a:r>
              <a:rPr lang="en-CA" u="sng" dirty="0" smtClean="0"/>
              <a:t>Diligence is sometimes not enough</a:t>
            </a:r>
          </a:p>
          <a:p>
            <a:pPr lvl="2"/>
            <a:r>
              <a:rPr lang="en-CA" dirty="0" smtClean="0"/>
              <a:t>In case of non-public companies, the implementation of a unanimous shareholder agreement, where appropriate, will limit certain liabilities.</a:t>
            </a:r>
          </a:p>
          <a:p>
            <a:endParaRPr lang="en-CA" dirty="0"/>
          </a:p>
        </p:txBody>
      </p:sp>
      <p:sp>
        <p:nvSpPr>
          <p:cNvPr id="3" name="Titre 2"/>
          <p:cNvSpPr>
            <a:spLocks noGrp="1"/>
          </p:cNvSpPr>
          <p:nvPr>
            <p:ph type="title"/>
          </p:nvPr>
        </p:nvSpPr>
        <p:spPr/>
        <p:txBody>
          <a:bodyPr/>
          <a:lstStyle/>
          <a:p>
            <a:r>
              <a:rPr lang="en-CA" dirty="0" smtClean="0"/>
              <a:t>3.3 How can Executives Avoid Liability?</a:t>
            </a:r>
            <a:endParaRPr lang="fr-FR" dirty="0"/>
          </a:p>
        </p:txBody>
      </p:sp>
    </p:spTree>
    <p:extLst>
      <p:ext uri="{BB962C8B-B14F-4D97-AF65-F5344CB8AC3E}">
        <p14:creationId xmlns:p14="http://schemas.microsoft.com/office/powerpoint/2010/main" val="3687930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lgn="just">
              <a:buNone/>
            </a:pPr>
            <a:endParaRPr lang="en-CA" b="1" dirty="0" smtClean="0"/>
          </a:p>
          <a:p>
            <a:pPr marL="0" indent="0" algn="just">
              <a:buNone/>
            </a:pPr>
            <a:r>
              <a:rPr lang="en-CA" b="1" dirty="0" smtClean="0"/>
              <a:t>(</a:t>
            </a:r>
            <a:r>
              <a:rPr lang="en-CA" b="1" dirty="0"/>
              <a:t>2) </a:t>
            </a:r>
            <a:r>
              <a:rPr lang="en-CA" b="1" dirty="0" smtClean="0"/>
              <a:t>Indemnities</a:t>
            </a:r>
          </a:p>
          <a:p>
            <a:pPr algn="just"/>
            <a:r>
              <a:rPr lang="fr-FR" dirty="0"/>
              <a:t>C</a:t>
            </a:r>
            <a:r>
              <a:rPr lang="fr-FR" dirty="0" smtClean="0"/>
              <a:t>orporate </a:t>
            </a:r>
            <a:r>
              <a:rPr lang="fr-FR" dirty="0"/>
              <a:t>statutes in Canada permit a </a:t>
            </a:r>
            <a:r>
              <a:rPr lang="fr-FR" dirty="0" smtClean="0"/>
              <a:t>corporation </a:t>
            </a:r>
            <a:r>
              <a:rPr lang="en-US" dirty="0" smtClean="0"/>
              <a:t>to </a:t>
            </a:r>
            <a:r>
              <a:rPr lang="en-US" dirty="0"/>
              <a:t>indemnify its directors, both past and present, </a:t>
            </a:r>
            <a:r>
              <a:rPr lang="en-US" dirty="0" smtClean="0"/>
              <a:t>in virtually </a:t>
            </a:r>
            <a:r>
              <a:rPr lang="en-US" dirty="0"/>
              <a:t>any circumstance in which the </a:t>
            </a:r>
            <a:r>
              <a:rPr lang="en-US" dirty="0" smtClean="0"/>
              <a:t>directors have </a:t>
            </a:r>
            <a:r>
              <a:rPr lang="en-US" dirty="0"/>
              <a:t>acted in good faith with a view to the </a:t>
            </a:r>
            <a:r>
              <a:rPr lang="en-US" dirty="0" smtClean="0"/>
              <a:t>best </a:t>
            </a:r>
            <a:r>
              <a:rPr lang="fr-FR" dirty="0" smtClean="0"/>
              <a:t>interests </a:t>
            </a:r>
            <a:r>
              <a:rPr lang="fr-FR" dirty="0"/>
              <a:t>of the corporation.</a:t>
            </a:r>
            <a:endParaRPr lang="en-CA" dirty="0"/>
          </a:p>
          <a:p>
            <a:pPr algn="just"/>
            <a:r>
              <a:rPr lang="en-CA" dirty="0"/>
              <a:t>Three sources of indemnity:</a:t>
            </a:r>
          </a:p>
          <a:p>
            <a:pPr lvl="2" algn="just"/>
            <a:r>
              <a:rPr lang="en-CA" dirty="0"/>
              <a:t>(a) corporate statue</a:t>
            </a:r>
          </a:p>
          <a:p>
            <a:pPr lvl="2" algn="just"/>
            <a:r>
              <a:rPr lang="en-CA" dirty="0"/>
              <a:t>(b) by-laws; </a:t>
            </a:r>
            <a:r>
              <a:rPr lang="en-CA" i="1" dirty="0"/>
              <a:t>ensure the by-laws mandate the broadest indemnity permitted by the statute</a:t>
            </a:r>
            <a:endParaRPr lang="en-CA" dirty="0"/>
          </a:p>
          <a:p>
            <a:pPr lvl="2" algn="just"/>
            <a:r>
              <a:rPr lang="en-CA" dirty="0"/>
              <a:t>(c) </a:t>
            </a:r>
            <a:r>
              <a:rPr lang="en-CA" dirty="0" smtClean="0"/>
              <a:t>contract</a:t>
            </a:r>
          </a:p>
          <a:p>
            <a:pPr lvl="5" algn="just"/>
            <a:endParaRPr lang="en-CA" dirty="0"/>
          </a:p>
        </p:txBody>
      </p:sp>
      <p:sp>
        <p:nvSpPr>
          <p:cNvPr id="3" name="Titre 2"/>
          <p:cNvSpPr>
            <a:spLocks noGrp="1"/>
          </p:cNvSpPr>
          <p:nvPr>
            <p:ph type="title"/>
          </p:nvPr>
        </p:nvSpPr>
        <p:spPr/>
        <p:txBody>
          <a:bodyPr/>
          <a:lstStyle/>
          <a:p>
            <a:r>
              <a:rPr lang="en-CA" dirty="0"/>
              <a:t>3.3 How can Executives Avoid Liability?</a:t>
            </a:r>
            <a:endParaRPr lang="fr-FR" dirty="0"/>
          </a:p>
        </p:txBody>
      </p:sp>
    </p:spTree>
    <p:extLst>
      <p:ext uri="{BB962C8B-B14F-4D97-AF65-F5344CB8AC3E}">
        <p14:creationId xmlns:p14="http://schemas.microsoft.com/office/powerpoint/2010/main" val="1004961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endParaRPr lang="en-CA" b="1" dirty="0" smtClean="0"/>
          </a:p>
          <a:p>
            <a:pPr marL="0" indent="0">
              <a:buNone/>
            </a:pPr>
            <a:endParaRPr lang="en-CA" b="1" dirty="0"/>
          </a:p>
          <a:p>
            <a:pPr marL="0" indent="0">
              <a:buNone/>
            </a:pPr>
            <a:r>
              <a:rPr lang="en-CA" b="1" dirty="0" smtClean="0"/>
              <a:t>(3) Insurance</a:t>
            </a:r>
            <a:endParaRPr lang="en-CA" b="1" dirty="0"/>
          </a:p>
          <a:p>
            <a:r>
              <a:rPr lang="en-CA" dirty="0"/>
              <a:t>Generally provides broader coverage than an </a:t>
            </a:r>
            <a:r>
              <a:rPr lang="en-CA" dirty="0" smtClean="0"/>
              <a:t>indemnity</a:t>
            </a:r>
          </a:p>
          <a:p>
            <a:pPr lvl="1"/>
            <a:r>
              <a:rPr lang="en-CA" dirty="0" smtClean="0"/>
              <a:t>Provides </a:t>
            </a:r>
            <a:r>
              <a:rPr lang="en-CA" dirty="0"/>
              <a:t>coverage in circumstances in which the corporation cannot honour its indemnity because it is </a:t>
            </a:r>
            <a:r>
              <a:rPr lang="en-CA" dirty="0" smtClean="0"/>
              <a:t>insolvent</a:t>
            </a:r>
          </a:p>
          <a:p>
            <a:r>
              <a:rPr lang="en-CA" dirty="0" smtClean="0"/>
              <a:t>Insurance: is it in the best interest of the company?</a:t>
            </a:r>
          </a:p>
          <a:p>
            <a:pPr lvl="1"/>
            <a:r>
              <a:rPr lang="en-CA" dirty="0" smtClean="0"/>
              <a:t>Expensive…</a:t>
            </a:r>
            <a:endParaRPr lang="fr-FR" dirty="0" smtClean="0"/>
          </a:p>
        </p:txBody>
      </p:sp>
      <p:sp>
        <p:nvSpPr>
          <p:cNvPr id="3" name="Titre 2"/>
          <p:cNvSpPr>
            <a:spLocks noGrp="1"/>
          </p:cNvSpPr>
          <p:nvPr>
            <p:ph type="title"/>
          </p:nvPr>
        </p:nvSpPr>
        <p:spPr/>
        <p:txBody>
          <a:bodyPr/>
          <a:lstStyle/>
          <a:p>
            <a:r>
              <a:rPr lang="en-CA" dirty="0"/>
              <a:t>3.3 How can Executives Avoid Liability?</a:t>
            </a:r>
            <a:endParaRPr lang="fr-FR" dirty="0"/>
          </a:p>
        </p:txBody>
      </p:sp>
    </p:spTree>
    <p:extLst>
      <p:ext uri="{BB962C8B-B14F-4D97-AF65-F5344CB8AC3E}">
        <p14:creationId xmlns:p14="http://schemas.microsoft.com/office/powerpoint/2010/main" val="2138379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CA" dirty="0" smtClean="0"/>
          </a:p>
          <a:p>
            <a:r>
              <a:rPr lang="en-CA" dirty="0" smtClean="0"/>
              <a:t>Clients in a professional advisory relationship have a right to expect that their professional advisors will act in their best interests, to the exclusion of all others, unless the contrary is disclosed</a:t>
            </a:r>
          </a:p>
          <a:p>
            <a:r>
              <a:rPr lang="en-CA" dirty="0" smtClean="0"/>
              <a:t>Apart from contractual duties, there are a fiduciary duty and statutory duties that arises. The general duty of care includes not only the duty to exercise due skill and competence, but also to give reasonable information and advice</a:t>
            </a:r>
          </a:p>
          <a:p>
            <a:r>
              <a:rPr lang="en-CA" dirty="0" smtClean="0"/>
              <a:t>Responsibility to exercise good judgement and reasonable care and skill </a:t>
            </a:r>
          </a:p>
          <a:p>
            <a:r>
              <a:rPr lang="en-CA" dirty="0" smtClean="0"/>
              <a:t>Professionals required to possess a minimum standard of special knowledge and ability</a:t>
            </a:r>
          </a:p>
          <a:p>
            <a:r>
              <a:rPr lang="en-CA" dirty="0" smtClean="0"/>
              <a:t>If a party alleges negligence from the professional, it is this party’s obligation to tender an expert in the same field to testify as to what the standard of care is in that field</a:t>
            </a:r>
          </a:p>
          <a:p>
            <a:endParaRPr lang="en-CA" dirty="0"/>
          </a:p>
        </p:txBody>
      </p:sp>
      <p:sp>
        <p:nvSpPr>
          <p:cNvPr id="3" name="Titre 2"/>
          <p:cNvSpPr>
            <a:spLocks noGrp="1"/>
          </p:cNvSpPr>
          <p:nvPr>
            <p:ph type="title"/>
          </p:nvPr>
        </p:nvSpPr>
        <p:spPr/>
        <p:txBody>
          <a:bodyPr/>
          <a:lstStyle/>
          <a:p>
            <a:r>
              <a:rPr lang="en-CA" sz="3800" dirty="0" smtClean="0"/>
              <a:t>4. Risk </a:t>
            </a:r>
            <a:r>
              <a:rPr lang="en-CA" sz="3800" dirty="0"/>
              <a:t>Management for </a:t>
            </a:r>
            <a:r>
              <a:rPr lang="en-CA" sz="3800" dirty="0" smtClean="0"/>
              <a:t>Professional Advisors</a:t>
            </a:r>
            <a:endParaRPr lang="fr-FR" sz="3800" dirty="0"/>
          </a:p>
        </p:txBody>
      </p:sp>
    </p:spTree>
    <p:extLst>
      <p:ext uri="{BB962C8B-B14F-4D97-AF65-F5344CB8AC3E}">
        <p14:creationId xmlns:p14="http://schemas.microsoft.com/office/powerpoint/2010/main" val="3319582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CA" dirty="0" smtClean="0"/>
          </a:p>
          <a:p>
            <a:r>
              <a:rPr lang="en-CA" dirty="0" smtClean="0"/>
              <a:t>The sources of liability for the tax advisor can be civil, ethical or arise from the third party civil penalty provision in the Income Tax Act (s.163.2 ITA).</a:t>
            </a:r>
          </a:p>
          <a:p>
            <a:pPr lvl="1"/>
            <a:r>
              <a:rPr lang="en-CA" dirty="0" smtClean="0"/>
              <a:t>Since 163.2 enacted:</a:t>
            </a:r>
          </a:p>
          <a:p>
            <a:pPr lvl="2"/>
            <a:r>
              <a:rPr lang="en-CA" dirty="0" smtClean="0"/>
              <a:t>CRA reviewed 121 cases</a:t>
            </a:r>
          </a:p>
          <a:p>
            <a:pPr lvl="2"/>
            <a:r>
              <a:rPr lang="en-CA" dirty="0" smtClean="0"/>
              <a:t>Imposed Third-Party Penalties in 71 cases totaling $79 million</a:t>
            </a:r>
          </a:p>
          <a:p>
            <a:endParaRPr lang="en-CA" dirty="0" smtClean="0"/>
          </a:p>
          <a:p>
            <a:r>
              <a:rPr lang="en-CA" dirty="0" smtClean="0"/>
              <a:t>Civil </a:t>
            </a:r>
            <a:r>
              <a:rPr lang="en-CA" dirty="0"/>
              <a:t>liability (commonly referred to as “professional liability/malpractice”) can derive from:</a:t>
            </a:r>
          </a:p>
          <a:p>
            <a:pPr marL="685800" lvl="1" indent="-342900">
              <a:buAutoNum type="alphaLcParenBoth"/>
            </a:pPr>
            <a:r>
              <a:rPr lang="en-CA" dirty="0"/>
              <a:t>Breach of contractual duties</a:t>
            </a:r>
          </a:p>
          <a:p>
            <a:pPr marL="685800" lvl="1" indent="-342900">
              <a:buAutoNum type="alphaLcParenBoth"/>
            </a:pPr>
            <a:r>
              <a:rPr lang="en-CA" dirty="0"/>
              <a:t>Concurrent liability in </a:t>
            </a:r>
            <a:r>
              <a:rPr lang="en-CA" dirty="0" smtClean="0"/>
              <a:t>tort </a:t>
            </a:r>
            <a:r>
              <a:rPr lang="en-CA" dirty="0"/>
              <a:t>(to both client and third parties in a relationship of sufficient proximity and who rely on advisor’s expertise)</a:t>
            </a:r>
            <a:endParaRPr lang="fr-FR" dirty="0"/>
          </a:p>
          <a:p>
            <a:r>
              <a:rPr lang="en-CA" dirty="0" smtClean="0"/>
              <a:t>Sophisticated Client </a:t>
            </a:r>
            <a:r>
              <a:rPr lang="en-CA" i="1" dirty="0" smtClean="0"/>
              <a:t>versus</a:t>
            </a:r>
            <a:r>
              <a:rPr lang="en-CA" dirty="0" smtClean="0"/>
              <a:t> Other</a:t>
            </a:r>
          </a:p>
          <a:p>
            <a:pPr lvl="1"/>
            <a:r>
              <a:rPr lang="en-CA" i="1" u="sng" dirty="0" smtClean="0"/>
              <a:t>285614 Alberta Ltd. v. Burnet Duckworth &amp; Palmer</a:t>
            </a:r>
            <a:r>
              <a:rPr lang="en-CA" dirty="0" smtClean="0"/>
              <a:t>:</a:t>
            </a:r>
            <a:endParaRPr lang="en-CA" dirty="0"/>
          </a:p>
        </p:txBody>
      </p:sp>
      <p:sp>
        <p:nvSpPr>
          <p:cNvPr id="3" name="Titre 2"/>
          <p:cNvSpPr>
            <a:spLocks noGrp="1"/>
          </p:cNvSpPr>
          <p:nvPr>
            <p:ph type="title"/>
          </p:nvPr>
        </p:nvSpPr>
        <p:spPr/>
        <p:txBody>
          <a:bodyPr/>
          <a:lstStyle/>
          <a:p>
            <a:r>
              <a:rPr lang="en-CA" dirty="0" smtClean="0"/>
              <a:t>4.1 Liability of Tax Advisors</a:t>
            </a:r>
            <a:endParaRPr lang="fr-FR" dirty="0"/>
          </a:p>
        </p:txBody>
      </p:sp>
    </p:spTree>
    <p:extLst>
      <p:ext uri="{BB962C8B-B14F-4D97-AF65-F5344CB8AC3E}">
        <p14:creationId xmlns:p14="http://schemas.microsoft.com/office/powerpoint/2010/main" val="4135027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endParaRPr lang="en-CA" b="1" dirty="0" smtClean="0"/>
          </a:p>
          <a:p>
            <a:pPr marL="0" indent="0">
              <a:buNone/>
            </a:pPr>
            <a:r>
              <a:rPr lang="en-CA" b="1" dirty="0" smtClean="0"/>
              <a:t>Third-party Civil Penalty</a:t>
            </a:r>
          </a:p>
          <a:p>
            <a:r>
              <a:rPr lang="en-CA" dirty="0" smtClean="0"/>
              <a:t>Objective: deter third parties from making or acquiescing in the making of false statements or omissions in relation to income tax or GST/HST</a:t>
            </a:r>
            <a:r>
              <a:rPr lang="en-CA" dirty="0"/>
              <a:t> </a:t>
            </a:r>
            <a:r>
              <a:rPr lang="en-CA" dirty="0" smtClean="0"/>
              <a:t>matters.</a:t>
            </a:r>
          </a:p>
          <a:p>
            <a:r>
              <a:rPr lang="en-CA" dirty="0"/>
              <a:t>P</a:t>
            </a:r>
            <a:r>
              <a:rPr lang="en-CA" dirty="0" smtClean="0"/>
              <a:t>enalties are intended to penalize tax preparers who turn a blind eye to false information provided by their clients.</a:t>
            </a:r>
          </a:p>
          <a:p>
            <a:r>
              <a:rPr lang="en-CA" dirty="0" smtClean="0"/>
              <a:t>Culpable conduct could arise where a tax advisor shows indifference as to whether the ITA is complied with</a:t>
            </a:r>
            <a:endParaRPr lang="fr-FR" dirty="0"/>
          </a:p>
        </p:txBody>
      </p:sp>
      <p:sp>
        <p:nvSpPr>
          <p:cNvPr id="3" name="Titre 2"/>
          <p:cNvSpPr>
            <a:spLocks noGrp="1"/>
          </p:cNvSpPr>
          <p:nvPr>
            <p:ph type="title"/>
          </p:nvPr>
        </p:nvSpPr>
        <p:spPr/>
        <p:txBody>
          <a:bodyPr/>
          <a:lstStyle/>
          <a:p>
            <a:r>
              <a:rPr lang="en-CA" dirty="0" smtClean="0"/>
              <a:t>4.1 Liability of Tax Advisors</a:t>
            </a:r>
            <a:endParaRPr lang="fr-FR" dirty="0"/>
          </a:p>
        </p:txBody>
      </p:sp>
    </p:spTree>
    <p:extLst>
      <p:ext uri="{BB962C8B-B14F-4D97-AF65-F5344CB8AC3E}">
        <p14:creationId xmlns:p14="http://schemas.microsoft.com/office/powerpoint/2010/main" val="84599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0" indent="0">
              <a:buNone/>
            </a:pPr>
            <a:endParaRPr lang="en-US" dirty="0" smtClean="0"/>
          </a:p>
          <a:p>
            <a:pPr marL="0" indent="0">
              <a:buNone/>
            </a:pPr>
            <a:r>
              <a:rPr lang="en-US" dirty="0" smtClean="0"/>
              <a:t>The </a:t>
            </a:r>
            <a:r>
              <a:rPr lang="en-US" dirty="0"/>
              <a:t>main purpose of </a:t>
            </a:r>
            <a:r>
              <a:rPr lang="en-US" dirty="0" smtClean="0"/>
              <a:t>disclosure </a:t>
            </a:r>
            <a:r>
              <a:rPr lang="en-US" dirty="0"/>
              <a:t>rules is to provide early information regarding tax planning schemes and to identify the promoters and users of those schemes </a:t>
            </a:r>
            <a:endParaRPr lang="en-US" b="1" dirty="0" smtClean="0"/>
          </a:p>
          <a:p>
            <a:pPr marL="0" indent="0">
              <a:buNone/>
            </a:pPr>
            <a:r>
              <a:rPr lang="en-US" b="1" dirty="0" smtClean="0"/>
              <a:t>Tax Shelter</a:t>
            </a:r>
          </a:p>
          <a:p>
            <a:r>
              <a:rPr lang="en-US" dirty="0"/>
              <a:t>Tax shelters </a:t>
            </a:r>
            <a:r>
              <a:rPr lang="en-US" dirty="0" smtClean="0"/>
              <a:t>include </a:t>
            </a:r>
            <a:r>
              <a:rPr lang="en-US" dirty="0"/>
              <a:t>either a gifting arrangement or the acquisition of property, where it is represented to the purchaser or donor that the tax benefits and deductions arising from the arrangement or acquisition will equal or exceed the net costs of entering into the arrangement or the property</a:t>
            </a:r>
            <a:r>
              <a:rPr lang="en-US" dirty="0" smtClean="0"/>
              <a:t>.</a:t>
            </a:r>
          </a:p>
          <a:p>
            <a:pPr lvl="1"/>
            <a:r>
              <a:rPr lang="en-US" b="1" dirty="0"/>
              <a:t>Statistics and facts</a:t>
            </a:r>
            <a:r>
              <a:rPr lang="en-US" dirty="0"/>
              <a:t> </a:t>
            </a:r>
          </a:p>
          <a:p>
            <a:pPr lvl="2"/>
            <a:r>
              <a:rPr lang="en-US" dirty="0"/>
              <a:t>The CRA plans to audit all tax shelter gifting arrangements.</a:t>
            </a:r>
          </a:p>
          <a:p>
            <a:pPr lvl="2"/>
            <a:r>
              <a:rPr lang="en-US" dirty="0"/>
              <a:t>For audits completed to date, over 65,000 taxpayers who participated in these </a:t>
            </a:r>
            <a:r>
              <a:rPr lang="en-US" dirty="0" smtClean="0"/>
              <a:t>structures </a:t>
            </a:r>
            <a:r>
              <a:rPr lang="en-US" dirty="0"/>
              <a:t>have been reassessed, or are in the process of being reassessed.</a:t>
            </a:r>
          </a:p>
          <a:p>
            <a:pPr lvl="2"/>
            <a:r>
              <a:rPr lang="en-US" dirty="0"/>
              <a:t>In most cases the CRA has denied the "gift" completely.</a:t>
            </a:r>
          </a:p>
          <a:p>
            <a:pPr lvl="2"/>
            <a:r>
              <a:rPr lang="en-US" dirty="0"/>
              <a:t>Well over $2.5 billion in claimed donations are being denied.</a:t>
            </a:r>
          </a:p>
          <a:p>
            <a:pPr marL="0" indent="0">
              <a:buNone/>
            </a:pPr>
            <a:endParaRPr lang="en-US" b="1" dirty="0" smtClean="0"/>
          </a:p>
        </p:txBody>
      </p:sp>
      <p:sp>
        <p:nvSpPr>
          <p:cNvPr id="3" name="Titre 2"/>
          <p:cNvSpPr>
            <a:spLocks noGrp="1"/>
          </p:cNvSpPr>
          <p:nvPr>
            <p:ph type="title"/>
          </p:nvPr>
        </p:nvSpPr>
        <p:spPr>
          <a:xfrm>
            <a:off x="395536" y="980728"/>
            <a:ext cx="8258174" cy="703263"/>
          </a:xfrm>
        </p:spPr>
        <p:txBody>
          <a:bodyPr/>
          <a:lstStyle/>
          <a:p>
            <a:r>
              <a:rPr lang="en-CA" dirty="0" smtClean="0"/>
              <a:t>4.1 Statutory Disclosure Regimes</a:t>
            </a:r>
            <a:endParaRPr lang="fr-FR" dirty="0"/>
          </a:p>
        </p:txBody>
      </p:sp>
    </p:spTree>
    <p:extLst>
      <p:ext uri="{BB962C8B-B14F-4D97-AF65-F5344CB8AC3E}">
        <p14:creationId xmlns:p14="http://schemas.microsoft.com/office/powerpoint/2010/main" val="318538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5468" y="1700808"/>
            <a:ext cx="2126864" cy="584775"/>
          </a:xfrm>
          <a:prstGeom prst="rect">
            <a:avLst/>
          </a:prstGeom>
          <a:noFill/>
        </p:spPr>
        <p:txBody>
          <a:bodyPr wrap="none" rtlCol="0">
            <a:spAutoFit/>
          </a:bodyPr>
          <a:lstStyle/>
          <a:p>
            <a:pPr algn="ctr"/>
            <a:r>
              <a:rPr lang="en-US" sz="3200" b="1" dirty="0" smtClean="0"/>
              <a:t>CO-CHAIRS</a:t>
            </a:r>
            <a:r>
              <a:rPr lang="en-US" sz="2400" b="1" dirty="0" smtClean="0"/>
              <a:t>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5992" r="11213"/>
          <a:stretch/>
        </p:blipFill>
        <p:spPr>
          <a:xfrm>
            <a:off x="3603748" y="2533516"/>
            <a:ext cx="2264396" cy="26943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843" y="2564904"/>
            <a:ext cx="2046079" cy="2655004"/>
          </a:xfrm>
          <a:prstGeom prst="rect">
            <a:avLst/>
          </a:prstGeom>
        </p:spPr>
      </p:pic>
      <p:sp>
        <p:nvSpPr>
          <p:cNvPr id="7" name="TextBox 6"/>
          <p:cNvSpPr txBox="1"/>
          <p:nvPr/>
        </p:nvSpPr>
        <p:spPr>
          <a:xfrm>
            <a:off x="899592" y="5227857"/>
            <a:ext cx="2140330" cy="369332"/>
          </a:xfrm>
          <a:prstGeom prst="rect">
            <a:avLst/>
          </a:prstGeom>
          <a:noFill/>
        </p:spPr>
        <p:txBody>
          <a:bodyPr wrap="none" rtlCol="0">
            <a:spAutoFit/>
          </a:bodyPr>
          <a:lstStyle/>
          <a:p>
            <a:r>
              <a:rPr lang="en-US" dirty="0" smtClean="0"/>
              <a:t>Anne-Marie Boucher</a:t>
            </a:r>
            <a:endParaRPr lang="en-US" dirty="0"/>
          </a:p>
        </p:txBody>
      </p:sp>
      <p:sp>
        <p:nvSpPr>
          <p:cNvPr id="8" name="TextBox 7"/>
          <p:cNvSpPr txBox="1"/>
          <p:nvPr/>
        </p:nvSpPr>
        <p:spPr>
          <a:xfrm>
            <a:off x="3851920" y="5219908"/>
            <a:ext cx="1664879" cy="369332"/>
          </a:xfrm>
          <a:prstGeom prst="rect">
            <a:avLst/>
          </a:prstGeom>
          <a:noFill/>
        </p:spPr>
        <p:txBody>
          <a:bodyPr wrap="none" rtlCol="0">
            <a:spAutoFit/>
          </a:bodyPr>
          <a:lstStyle/>
          <a:p>
            <a:r>
              <a:rPr lang="en-US" dirty="0" smtClean="0"/>
              <a:t>Michael Frankel</a:t>
            </a:r>
            <a:endParaRPr lang="en-US" dirty="0"/>
          </a:p>
        </p:txBody>
      </p:sp>
      <p:sp>
        <p:nvSpPr>
          <p:cNvPr id="12" name="TextBox 11"/>
          <p:cNvSpPr txBox="1"/>
          <p:nvPr/>
        </p:nvSpPr>
        <p:spPr>
          <a:xfrm>
            <a:off x="6779117" y="5227857"/>
            <a:ext cx="1486497" cy="369332"/>
          </a:xfrm>
          <a:prstGeom prst="rect">
            <a:avLst/>
          </a:prstGeom>
          <a:noFill/>
        </p:spPr>
        <p:txBody>
          <a:bodyPr wrap="none" rtlCol="0">
            <a:spAutoFit/>
          </a:bodyPr>
          <a:lstStyle/>
          <a:p>
            <a:r>
              <a:rPr lang="en-US" dirty="0" smtClean="0"/>
              <a:t>Mark Brender</a:t>
            </a:r>
            <a:endParaRPr lang="en-US" dirty="0"/>
          </a:p>
        </p:txBody>
      </p:sp>
      <p:pic>
        <p:nvPicPr>
          <p:cNvPr id="9" name="Image 1" descr="Brender_Mark_P"/>
          <p:cNvPicPr/>
          <p:nvPr/>
        </p:nvPicPr>
        <p:blipFill>
          <a:blip r:embed="rId4" cstate="print">
            <a:extLst>
              <a:ext uri="{28A0092B-C50C-407E-A947-70E740481C1C}">
                <a14:useLocalDpi xmlns:a14="http://schemas.microsoft.com/office/drawing/2010/main" val="0"/>
              </a:ext>
            </a:extLst>
          </a:blip>
          <a:srcRect l="12000" r="22667" b="34445"/>
          <a:stretch>
            <a:fillRect/>
          </a:stretch>
        </p:blipFill>
        <p:spPr bwMode="auto">
          <a:xfrm>
            <a:off x="6444208" y="2564904"/>
            <a:ext cx="2084308" cy="2655004"/>
          </a:xfrm>
          <a:prstGeom prst="rect">
            <a:avLst/>
          </a:prstGeom>
          <a:noFill/>
          <a:ln>
            <a:noFill/>
          </a:ln>
        </p:spPr>
      </p:pic>
      <p:sp>
        <p:nvSpPr>
          <p:cNvPr id="10" name="TextBox 9"/>
          <p:cNvSpPr txBox="1"/>
          <p:nvPr/>
        </p:nvSpPr>
        <p:spPr>
          <a:xfrm>
            <a:off x="1223628" y="1189317"/>
            <a:ext cx="6768752" cy="523220"/>
          </a:xfrm>
          <a:prstGeom prst="rect">
            <a:avLst/>
          </a:prstGeom>
          <a:noFill/>
        </p:spPr>
        <p:txBody>
          <a:bodyPr wrap="square" rtlCol="0">
            <a:spAutoFit/>
          </a:bodyPr>
          <a:lstStyle/>
          <a:p>
            <a:pPr algn="r"/>
            <a:r>
              <a:rPr lang="en-CA" sz="2800" b="1" dirty="0" smtClean="0">
                <a:solidFill>
                  <a:schemeClr val="tx1">
                    <a:lumMod val="85000"/>
                    <a:lumOff val="15000"/>
                  </a:schemeClr>
                </a:solidFill>
              </a:rPr>
              <a:t>2017 Professional Development Seminar</a:t>
            </a:r>
            <a:endParaRPr lang="en-CA" sz="2800" b="1" dirty="0">
              <a:solidFill>
                <a:schemeClr val="tx1">
                  <a:lumMod val="85000"/>
                  <a:lumOff val="15000"/>
                </a:schemeClr>
              </a:solidFill>
            </a:endParaRPr>
          </a:p>
        </p:txBody>
      </p:sp>
      <p:sp>
        <p:nvSpPr>
          <p:cNvPr id="6" name="Footer Placeholder 5"/>
          <p:cNvSpPr>
            <a:spLocks noGrp="1"/>
          </p:cNvSpPr>
          <p:nvPr>
            <p:ph type="ftr" sz="quarter" idx="11"/>
          </p:nvPr>
        </p:nvSpPr>
        <p:spPr/>
        <p:txBody>
          <a:bodyPr/>
          <a:lstStyle/>
          <a:p>
            <a:endParaRPr lang="en-CA" dirty="0"/>
          </a:p>
        </p:txBody>
      </p:sp>
      <p:sp>
        <p:nvSpPr>
          <p:cNvPr id="11" name="Slide Number Placeholder 10"/>
          <p:cNvSpPr>
            <a:spLocks noGrp="1"/>
          </p:cNvSpPr>
          <p:nvPr>
            <p:ph type="sldNum" sz="quarter" idx="12"/>
          </p:nvPr>
        </p:nvSpPr>
        <p:spPr/>
        <p:txBody>
          <a:bodyPr/>
          <a:lstStyle/>
          <a:p>
            <a:fld id="{36EA70CA-B238-49AF-8DE3-AFD5AB05518D}" type="slidenum">
              <a:rPr lang="en-CA" smtClean="0"/>
              <a:t>2</a:t>
            </a:fld>
            <a:endParaRPr lang="en-CA" dirty="0"/>
          </a:p>
        </p:txBody>
      </p:sp>
    </p:spTree>
    <p:extLst>
      <p:ext uri="{BB962C8B-B14F-4D97-AF65-F5344CB8AC3E}">
        <p14:creationId xmlns:p14="http://schemas.microsoft.com/office/powerpoint/2010/main" val="2443133967"/>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lgn="just">
              <a:buNone/>
            </a:pPr>
            <a:endParaRPr lang="en-US" dirty="0" smtClean="0"/>
          </a:p>
          <a:p>
            <a:pPr marL="0" indent="0" algn="just">
              <a:buNone/>
            </a:pPr>
            <a:endParaRPr lang="en-US" dirty="0"/>
          </a:p>
          <a:p>
            <a:pPr marL="0" indent="0" algn="just">
              <a:buNone/>
            </a:pPr>
            <a:r>
              <a:rPr lang="en-US" dirty="0" smtClean="0"/>
              <a:t>Failure </a:t>
            </a:r>
            <a:r>
              <a:rPr lang="en-US" dirty="0"/>
              <a:t>to comply with the </a:t>
            </a:r>
            <a:r>
              <a:rPr lang="en-US" dirty="0" smtClean="0"/>
              <a:t>statutory </a:t>
            </a:r>
            <a:r>
              <a:rPr lang="en-US" dirty="0"/>
              <a:t>disclosure </a:t>
            </a:r>
            <a:r>
              <a:rPr lang="en-US" dirty="0" smtClean="0"/>
              <a:t>obligations </a:t>
            </a:r>
            <a:r>
              <a:rPr lang="en-US" dirty="0"/>
              <a:t>will expose the both the taxpayer and the promoter/advisor to penalties</a:t>
            </a:r>
            <a:endParaRPr lang="en-US" b="1" dirty="0" smtClean="0"/>
          </a:p>
          <a:p>
            <a:pPr marL="0" indent="0">
              <a:buNone/>
            </a:pPr>
            <a:r>
              <a:rPr lang="en-US" b="1" dirty="0" smtClean="0"/>
              <a:t>Quebec (Mandatory Disclosure Regime)</a:t>
            </a:r>
          </a:p>
          <a:p>
            <a:pPr marL="0" lvl="1" indent="0">
              <a:spcBef>
                <a:spcPts val="750"/>
              </a:spcBef>
              <a:buNone/>
            </a:pPr>
            <a:r>
              <a:rPr lang="en-US" dirty="0"/>
              <a:t>A taxpayer who fails to file the prescribed form relating to a mandatory disclosure within the prescribed time will be subject to a penalty of $10,000, increasing by $1,000 per day late to a maximum of $100,000</a:t>
            </a:r>
          </a:p>
          <a:p>
            <a:r>
              <a:rPr lang="en-US" dirty="0" smtClean="0"/>
              <a:t>A taxpayer </a:t>
            </a:r>
            <a:r>
              <a:rPr lang="en-US" dirty="0"/>
              <a:t>who fails to comply with </a:t>
            </a:r>
            <a:r>
              <a:rPr lang="en-US" dirty="0" smtClean="0"/>
              <a:t>the mandatory </a:t>
            </a:r>
            <a:r>
              <a:rPr lang="en-US" dirty="0"/>
              <a:t>disclosure requirement and has carried out a transaction that is </a:t>
            </a:r>
            <a:r>
              <a:rPr lang="en-US" dirty="0" smtClean="0"/>
              <a:t>successfully reassessed </a:t>
            </a:r>
            <a:r>
              <a:rPr lang="en-US" dirty="0"/>
              <a:t>under GAAR will be subject to a penalty of 25% of the additional tax </a:t>
            </a:r>
            <a:r>
              <a:rPr lang="en-US" dirty="0" smtClean="0"/>
              <a:t>arising </a:t>
            </a:r>
            <a:r>
              <a:rPr lang="fr-FR" dirty="0" smtClean="0"/>
              <a:t>from </a:t>
            </a:r>
            <a:r>
              <a:rPr lang="fr-FR" dirty="0"/>
              <a:t>the reassessment</a:t>
            </a:r>
            <a:endParaRPr lang="en-US" dirty="0"/>
          </a:p>
          <a:p>
            <a:endParaRPr lang="fr-FR" dirty="0"/>
          </a:p>
        </p:txBody>
      </p:sp>
      <p:sp>
        <p:nvSpPr>
          <p:cNvPr id="3" name="Titre 2"/>
          <p:cNvSpPr>
            <a:spLocks noGrp="1"/>
          </p:cNvSpPr>
          <p:nvPr>
            <p:ph type="title"/>
          </p:nvPr>
        </p:nvSpPr>
        <p:spPr/>
        <p:txBody>
          <a:bodyPr/>
          <a:lstStyle/>
          <a:p>
            <a:r>
              <a:rPr lang="en-CA" dirty="0" smtClean="0"/>
              <a:t>4.1 </a:t>
            </a:r>
            <a:r>
              <a:rPr lang="en-CA" dirty="0"/>
              <a:t>Statutory Disclosure Regimes </a:t>
            </a:r>
            <a:r>
              <a:rPr lang="en-CA" dirty="0" smtClean="0"/>
              <a:t>	</a:t>
            </a:r>
            <a:endParaRPr lang="fr-FR" dirty="0"/>
          </a:p>
        </p:txBody>
      </p:sp>
    </p:spTree>
    <p:extLst>
      <p:ext uri="{BB962C8B-B14F-4D97-AF65-F5344CB8AC3E}">
        <p14:creationId xmlns:p14="http://schemas.microsoft.com/office/powerpoint/2010/main" val="3215901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endParaRPr lang="en-US" b="1" dirty="0"/>
          </a:p>
          <a:p>
            <a:pPr marL="0" indent="0">
              <a:buNone/>
            </a:pPr>
            <a:r>
              <a:rPr lang="en-US" b="1" dirty="0"/>
              <a:t>Quebec (Preventive Disclosure Regime)</a:t>
            </a:r>
            <a:r>
              <a:rPr lang="en-US" dirty="0"/>
              <a:t>.</a:t>
            </a:r>
          </a:p>
          <a:p>
            <a:r>
              <a:rPr lang="en-US" u="sng" dirty="0"/>
              <a:t>Taxpayer</a:t>
            </a:r>
            <a:r>
              <a:rPr lang="en-US" dirty="0"/>
              <a:t> will be subject to a 25% penalty + automatic extension of the reassessment period. Penalties are applicable even where there is no confidentiality or conditional fee arrangement with an advisor or promoter. </a:t>
            </a:r>
          </a:p>
          <a:p>
            <a:r>
              <a:rPr lang="en-US" u="sng" dirty="0"/>
              <a:t>Promoter/Advisor</a:t>
            </a:r>
            <a:r>
              <a:rPr lang="en-US" dirty="0"/>
              <a:t> of a transaction to which the GAAR applies will be subject to a penalty equal to 12.5% of the fees received or receivable in connection with the transaction where the 25% penalty is imposed on the taxpayer who engaged in the transaction by reason of the GAAR </a:t>
            </a:r>
            <a:r>
              <a:rPr lang="fr-FR" dirty="0"/>
              <a:t>applying thereto.</a:t>
            </a:r>
            <a:endParaRPr lang="en-US" dirty="0"/>
          </a:p>
          <a:p>
            <a:endParaRPr lang="en-CA" dirty="0" smtClean="0"/>
          </a:p>
          <a:p>
            <a:pPr marL="0" indent="0">
              <a:buNone/>
            </a:pPr>
            <a:r>
              <a:rPr lang="en-US" b="1" dirty="0"/>
              <a:t>Extension of Reassessment Period and Penalties</a:t>
            </a:r>
            <a:endParaRPr lang="en-US" dirty="0"/>
          </a:p>
          <a:p>
            <a:r>
              <a:rPr lang="en-US" dirty="0"/>
              <a:t>Transactions where the Quebec GAAR may apply will therefore have a reassessment period that could extend up to six years (or seven years) as opposed to the normal three-year (or four-year) period.</a:t>
            </a:r>
          </a:p>
          <a:p>
            <a:endParaRPr lang="fr-FR" dirty="0"/>
          </a:p>
        </p:txBody>
      </p:sp>
      <p:sp>
        <p:nvSpPr>
          <p:cNvPr id="3" name="Titre 2"/>
          <p:cNvSpPr>
            <a:spLocks noGrp="1"/>
          </p:cNvSpPr>
          <p:nvPr>
            <p:ph type="title"/>
          </p:nvPr>
        </p:nvSpPr>
        <p:spPr/>
        <p:txBody>
          <a:bodyPr/>
          <a:lstStyle/>
          <a:p>
            <a:r>
              <a:rPr lang="en-CA" dirty="0" smtClean="0"/>
              <a:t>4.1 Liability of Tax Advisors</a:t>
            </a:r>
            <a:endParaRPr lang="fr-FR" dirty="0"/>
          </a:p>
        </p:txBody>
      </p:sp>
    </p:spTree>
    <p:extLst>
      <p:ext uri="{BB962C8B-B14F-4D97-AF65-F5344CB8AC3E}">
        <p14:creationId xmlns:p14="http://schemas.microsoft.com/office/powerpoint/2010/main" val="717497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endParaRPr lang="en-CA" dirty="0" smtClean="0"/>
          </a:p>
          <a:p>
            <a:r>
              <a:rPr lang="en-CA" dirty="0" smtClean="0"/>
              <a:t>There is, in almost all cases, a contractual relationship between an accountant and his or her client.</a:t>
            </a:r>
          </a:p>
          <a:p>
            <a:r>
              <a:rPr lang="en-CA" dirty="0" smtClean="0"/>
              <a:t>Opinions expressed or advice given will not give rise to claims merely because, in the light of later events, they prove to have been wrong</a:t>
            </a:r>
          </a:p>
          <a:p>
            <a:r>
              <a:rPr lang="en-CA" dirty="0" smtClean="0"/>
              <a:t>Accountants/auditors must record in writing and send to their clients a letter of engagement which sets out the terms under which they are agreeing to be engaged by clients, before any work is undertaken.</a:t>
            </a:r>
          </a:p>
          <a:p>
            <a:r>
              <a:rPr lang="en-CA" i="1" dirty="0" smtClean="0"/>
              <a:t>Quinney v. Orr (Quinney)</a:t>
            </a:r>
            <a:r>
              <a:rPr lang="en-CA" dirty="0" smtClean="0"/>
              <a:t>: Court held that breach of professional conduct by a chartered accountant, did not provide a basis for an action in negligence against the accountant. The plaintiffs sued their chartered accountants for damages as a result of a reassessment by CRA</a:t>
            </a:r>
            <a:r>
              <a:rPr lang="en-CA" dirty="0"/>
              <a:t> </a:t>
            </a:r>
            <a:r>
              <a:rPr lang="en-CA" dirty="0" smtClean="0"/>
              <a:t>of their personal income tax </a:t>
            </a:r>
            <a:r>
              <a:rPr lang="en-CA" dirty="0"/>
              <a:t>r</a:t>
            </a:r>
            <a:r>
              <a:rPr lang="en-CA" dirty="0" smtClean="0"/>
              <a:t>eturns. The plaintiffs claimed that the accountant, Orr, was negligent in setting up their new international structure as a corporation rather than a partnership. </a:t>
            </a:r>
          </a:p>
          <a:p>
            <a:pPr lvl="1"/>
            <a:r>
              <a:rPr lang="en-CA" dirty="0" smtClean="0"/>
              <a:t>Possible defences</a:t>
            </a:r>
            <a:endParaRPr lang="fr-FR" dirty="0"/>
          </a:p>
        </p:txBody>
      </p:sp>
      <p:sp>
        <p:nvSpPr>
          <p:cNvPr id="3" name="Titre 2"/>
          <p:cNvSpPr>
            <a:spLocks noGrp="1"/>
          </p:cNvSpPr>
          <p:nvPr>
            <p:ph type="title"/>
          </p:nvPr>
        </p:nvSpPr>
        <p:spPr/>
        <p:txBody>
          <a:bodyPr/>
          <a:lstStyle/>
          <a:p>
            <a:r>
              <a:rPr lang="en-CA" dirty="0" smtClean="0"/>
              <a:t>4.2 Liability of Accountants</a:t>
            </a:r>
            <a:endParaRPr lang="fr-FR" dirty="0"/>
          </a:p>
        </p:txBody>
      </p:sp>
    </p:spTree>
    <p:extLst>
      <p:ext uri="{BB962C8B-B14F-4D97-AF65-F5344CB8AC3E}">
        <p14:creationId xmlns:p14="http://schemas.microsoft.com/office/powerpoint/2010/main" val="2208174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r>
              <a:rPr lang="en-CA" dirty="0" smtClean="0"/>
              <a:t>Section </a:t>
            </a:r>
            <a:r>
              <a:rPr lang="en-CA" dirty="0"/>
              <a:t>239 ITA provides that CRA can lay a tax evasion charge in the Criminal Court against the taxpayer, or any other person, who conspired to attempt to willfully evade the payment of tax</a:t>
            </a:r>
          </a:p>
          <a:p>
            <a:pPr lvl="1"/>
            <a:r>
              <a:rPr lang="en-CA" dirty="0"/>
              <a:t>CRA has highest onus of proof, i.e. beyond reasonable doubt</a:t>
            </a:r>
          </a:p>
          <a:p>
            <a:pPr lvl="1"/>
            <a:r>
              <a:rPr lang="en-CA" dirty="0"/>
              <a:t>Too difficult to prove, Parliament enacted 163.2 ITA</a:t>
            </a:r>
          </a:p>
          <a:p>
            <a:endParaRPr lang="en-CA" dirty="0" smtClean="0"/>
          </a:p>
          <a:p>
            <a:r>
              <a:rPr lang="en-CA" dirty="0" smtClean="0"/>
              <a:t>Section 163.2 ITA</a:t>
            </a:r>
          </a:p>
          <a:p>
            <a:pPr lvl="1"/>
            <a:r>
              <a:rPr lang="en-CA" i="1" u="sng" dirty="0" smtClean="0"/>
              <a:t>Guindon v R</a:t>
            </a:r>
            <a:r>
              <a:rPr lang="en-CA" dirty="0"/>
              <a:t> </a:t>
            </a:r>
            <a:r>
              <a:rPr lang="en-CA" dirty="0" smtClean="0"/>
              <a:t>was the first opportunity to consider whether the Third-Party Penalties were criminal in nature and resulted in a true penal consequence</a:t>
            </a:r>
          </a:p>
          <a:p>
            <a:endParaRPr lang="en-CA" i="1" u="sng" dirty="0"/>
          </a:p>
        </p:txBody>
      </p:sp>
      <p:sp>
        <p:nvSpPr>
          <p:cNvPr id="3" name="Titre 2"/>
          <p:cNvSpPr>
            <a:spLocks noGrp="1"/>
          </p:cNvSpPr>
          <p:nvPr>
            <p:ph type="title"/>
          </p:nvPr>
        </p:nvSpPr>
        <p:spPr/>
        <p:txBody>
          <a:bodyPr/>
          <a:lstStyle/>
          <a:p>
            <a:r>
              <a:rPr lang="en-CA" dirty="0" smtClean="0"/>
              <a:t>4.2 Liability of Accountants</a:t>
            </a:r>
            <a:endParaRPr lang="fr-FR" dirty="0"/>
          </a:p>
        </p:txBody>
      </p:sp>
    </p:spTree>
    <p:extLst>
      <p:ext uri="{BB962C8B-B14F-4D97-AF65-F5344CB8AC3E}">
        <p14:creationId xmlns:p14="http://schemas.microsoft.com/office/powerpoint/2010/main" val="3567223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r>
              <a:rPr lang="en-CA" dirty="0" smtClean="0"/>
              <a:t>Serving as a trustee used to be an honor bestowed by a longtime client or friend</a:t>
            </a:r>
          </a:p>
          <a:p>
            <a:pPr lvl="1"/>
            <a:r>
              <a:rPr lang="en-CA" dirty="0" smtClean="0"/>
              <a:t>In 2005, 25% increase in fiduciary litigation cases</a:t>
            </a:r>
          </a:p>
          <a:p>
            <a:r>
              <a:rPr lang="en-CA" dirty="0" smtClean="0"/>
              <a:t>Problems for trustees typically do not arise until settlor’s generation has passed away</a:t>
            </a:r>
          </a:p>
          <a:p>
            <a:r>
              <a:rPr lang="en-CA" dirty="0" smtClean="0"/>
              <a:t>General duty to act reasonably and competently in a administering a fiduciary estate</a:t>
            </a:r>
          </a:p>
          <a:p>
            <a:pPr lvl="1"/>
            <a:r>
              <a:rPr lang="en-CA" dirty="0" smtClean="0"/>
              <a:t>Due care, diligence and skill in the administration of a trust</a:t>
            </a:r>
          </a:p>
          <a:p>
            <a:pPr lvl="2"/>
            <a:r>
              <a:rPr lang="en-CA" dirty="0" smtClean="0"/>
              <a:t>Failure to do so triggers a personal liability for all losses resulting to the trust estate</a:t>
            </a:r>
          </a:p>
          <a:p>
            <a:r>
              <a:rPr lang="en-CA" dirty="0" smtClean="0"/>
              <a:t>Standard of care: man of ordinary prudence in dealing with this own property</a:t>
            </a:r>
            <a:endParaRPr lang="fr-FR" dirty="0"/>
          </a:p>
        </p:txBody>
      </p:sp>
      <p:sp>
        <p:nvSpPr>
          <p:cNvPr id="3" name="Titre 2"/>
          <p:cNvSpPr>
            <a:spLocks noGrp="1"/>
          </p:cNvSpPr>
          <p:nvPr>
            <p:ph type="title"/>
          </p:nvPr>
        </p:nvSpPr>
        <p:spPr/>
        <p:txBody>
          <a:bodyPr/>
          <a:lstStyle/>
          <a:p>
            <a:r>
              <a:rPr lang="en-CA" dirty="0" smtClean="0"/>
              <a:t>5. Liability of Trustees</a:t>
            </a:r>
            <a:endParaRPr lang="fr-FR" dirty="0"/>
          </a:p>
        </p:txBody>
      </p:sp>
    </p:spTree>
    <p:extLst>
      <p:ext uri="{BB962C8B-B14F-4D97-AF65-F5344CB8AC3E}">
        <p14:creationId xmlns:p14="http://schemas.microsoft.com/office/powerpoint/2010/main" val="1227695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endParaRPr lang="en-CA" b="1" dirty="0" smtClean="0"/>
          </a:p>
          <a:p>
            <a:pPr marL="0" indent="0">
              <a:buNone/>
            </a:pPr>
            <a:r>
              <a:rPr lang="en-CA" b="1" dirty="0" smtClean="0"/>
              <a:t>Duties</a:t>
            </a:r>
          </a:p>
          <a:p>
            <a:r>
              <a:rPr lang="en-CA" dirty="0" smtClean="0"/>
              <a:t>Duty to invest prudently</a:t>
            </a:r>
          </a:p>
          <a:p>
            <a:pPr lvl="1"/>
            <a:r>
              <a:rPr lang="en-CA" dirty="0" smtClean="0"/>
              <a:t>Standard: </a:t>
            </a:r>
            <a:r>
              <a:rPr lang="en-CA" i="1" dirty="0" smtClean="0"/>
              <a:t>Prudent Investor Rule</a:t>
            </a:r>
            <a:endParaRPr lang="en-CA" dirty="0"/>
          </a:p>
          <a:p>
            <a:r>
              <a:rPr lang="en-CA" dirty="0" smtClean="0"/>
              <a:t>Duty to diversify the trust portfolio</a:t>
            </a:r>
          </a:p>
          <a:p>
            <a:pPr lvl="1"/>
            <a:r>
              <a:rPr lang="en-CA" dirty="0" smtClean="0"/>
              <a:t>Spread the risk</a:t>
            </a:r>
          </a:p>
          <a:p>
            <a:pPr lvl="1"/>
            <a:r>
              <a:rPr lang="en-CA" i="1" u="sng" dirty="0" smtClean="0"/>
              <a:t>Bell c Molson</a:t>
            </a:r>
          </a:p>
          <a:p>
            <a:r>
              <a:rPr lang="en-CA" dirty="0" smtClean="0"/>
              <a:t>Duty of loyalty</a:t>
            </a:r>
          </a:p>
          <a:p>
            <a:pPr lvl="1"/>
            <a:r>
              <a:rPr lang="en-CA" dirty="0" smtClean="0"/>
              <a:t>Administer the trust solely in the interest of the beneficiaries</a:t>
            </a:r>
          </a:p>
          <a:p>
            <a:pPr lvl="1"/>
            <a:r>
              <a:rPr lang="en-CA" dirty="0" smtClean="0"/>
              <a:t>“Common sense” duty</a:t>
            </a:r>
            <a:endParaRPr lang="en-CA" dirty="0"/>
          </a:p>
          <a:p>
            <a:endParaRPr lang="en-CA" i="1" u="sng" dirty="0" smtClean="0"/>
          </a:p>
          <a:p>
            <a:endParaRPr lang="fr-FR" dirty="0"/>
          </a:p>
        </p:txBody>
      </p:sp>
      <p:sp>
        <p:nvSpPr>
          <p:cNvPr id="3" name="Titre 2"/>
          <p:cNvSpPr>
            <a:spLocks noGrp="1"/>
          </p:cNvSpPr>
          <p:nvPr>
            <p:ph type="title"/>
          </p:nvPr>
        </p:nvSpPr>
        <p:spPr/>
        <p:txBody>
          <a:bodyPr/>
          <a:lstStyle/>
          <a:p>
            <a:r>
              <a:rPr lang="en-CA" dirty="0"/>
              <a:t>5. Liability of Trustees</a:t>
            </a:r>
            <a:endParaRPr lang="fr-FR" dirty="0"/>
          </a:p>
        </p:txBody>
      </p:sp>
    </p:spTree>
    <p:extLst>
      <p:ext uri="{BB962C8B-B14F-4D97-AF65-F5344CB8AC3E}">
        <p14:creationId xmlns:p14="http://schemas.microsoft.com/office/powerpoint/2010/main" val="4039990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en-CA" b="1" i="1" u="sng" dirty="0" smtClean="0"/>
              <a:t>Bell c. Molson, </a:t>
            </a:r>
            <a:r>
              <a:rPr lang="en-CA" b="1" dirty="0" smtClean="0"/>
              <a:t>2015 QCCA 583</a:t>
            </a:r>
          </a:p>
          <a:p>
            <a:r>
              <a:rPr lang="en-CA" dirty="0" smtClean="0"/>
              <a:t>Before 1994, the objective was to preserve capital</a:t>
            </a:r>
          </a:p>
          <a:p>
            <a:r>
              <a:rPr lang="en-CA" dirty="0" smtClean="0"/>
              <a:t>After 1994 (enactment of Civil Code of Quebec), higher standard: preserving the purchasing power of the capital</a:t>
            </a:r>
          </a:p>
          <a:p>
            <a:r>
              <a:rPr lang="en-CA" u="sng" dirty="0" smtClean="0"/>
              <a:t>Article 1309 CCQ</a:t>
            </a:r>
            <a:r>
              <a:rPr lang="en-CA" dirty="0" smtClean="0"/>
              <a:t>: Obligation to act with prudence and diligence</a:t>
            </a:r>
          </a:p>
          <a:p>
            <a:pPr lvl="1"/>
            <a:r>
              <a:rPr lang="en-CA" dirty="0" smtClean="0"/>
              <a:t>Honestly</a:t>
            </a:r>
          </a:p>
          <a:p>
            <a:pPr lvl="1"/>
            <a:r>
              <a:rPr lang="en-CA" dirty="0" smtClean="0"/>
              <a:t>Faithfully in the best interest of the beneficiaries</a:t>
            </a:r>
          </a:p>
          <a:p>
            <a:r>
              <a:rPr lang="en-CA" u="sng" dirty="0" smtClean="0"/>
              <a:t>Article 1339 CCQ:</a:t>
            </a:r>
            <a:r>
              <a:rPr lang="en-CA" dirty="0" smtClean="0"/>
              <a:t> Sound investments</a:t>
            </a:r>
            <a:endParaRPr lang="en-CA" u="sng" dirty="0" smtClean="0"/>
          </a:p>
          <a:p>
            <a:r>
              <a:rPr lang="en-CA" u="sng" dirty="0" smtClean="0"/>
              <a:t>Article 1340 CCQ</a:t>
            </a:r>
            <a:r>
              <a:rPr lang="en-CA" dirty="0" smtClean="0"/>
              <a:t>: the administrator has to work towards a diversified portfolio producing fixed income and variable revenues</a:t>
            </a:r>
          </a:p>
          <a:p>
            <a:pPr lvl="1"/>
            <a:r>
              <a:rPr lang="en-CA" dirty="0" smtClean="0"/>
              <a:t>Cannot acquire more than 5% of one company</a:t>
            </a:r>
          </a:p>
          <a:p>
            <a:r>
              <a:rPr lang="en-CA" u="sng" dirty="0" smtClean="0"/>
              <a:t>Article 1363 CCQ:</a:t>
            </a:r>
            <a:r>
              <a:rPr lang="en-CA" dirty="0" smtClean="0"/>
              <a:t> on the termination of his administration, trustee has an obligation to render final account of his administration to the beneficiary</a:t>
            </a:r>
            <a:endParaRPr lang="fr-FR" u="sng" dirty="0"/>
          </a:p>
        </p:txBody>
      </p:sp>
      <p:sp>
        <p:nvSpPr>
          <p:cNvPr id="3" name="Titre 2"/>
          <p:cNvSpPr>
            <a:spLocks noGrp="1"/>
          </p:cNvSpPr>
          <p:nvPr>
            <p:ph type="title"/>
          </p:nvPr>
        </p:nvSpPr>
        <p:spPr>
          <a:xfrm>
            <a:off x="323528" y="764704"/>
            <a:ext cx="8258174" cy="703263"/>
          </a:xfrm>
        </p:spPr>
        <p:txBody>
          <a:bodyPr/>
          <a:lstStyle/>
          <a:p>
            <a:r>
              <a:rPr lang="en-CA" dirty="0" smtClean="0"/>
              <a:t>5.1 Examples of Trustees’ Liability</a:t>
            </a:r>
            <a:endParaRPr lang="fr-FR" dirty="0"/>
          </a:p>
        </p:txBody>
      </p:sp>
    </p:spTree>
    <p:extLst>
      <p:ext uri="{BB962C8B-B14F-4D97-AF65-F5344CB8AC3E}">
        <p14:creationId xmlns:p14="http://schemas.microsoft.com/office/powerpoint/2010/main" val="3736973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60044" y="1838325"/>
            <a:ext cx="8258175" cy="4343400"/>
          </a:xfrm>
        </p:spPr>
        <p:txBody>
          <a:bodyPr>
            <a:normAutofit fontScale="92500" lnSpcReduction="20000"/>
          </a:bodyPr>
          <a:lstStyle/>
          <a:p>
            <a:pPr marL="0" indent="0">
              <a:buNone/>
            </a:pPr>
            <a:r>
              <a:rPr lang="en-CA" b="1" i="1" u="sng" dirty="0" smtClean="0"/>
              <a:t>Penman v Penman </a:t>
            </a:r>
            <a:r>
              <a:rPr lang="en-CA" b="1" dirty="0" smtClean="0"/>
              <a:t>(119 O.R. (ed) 128)</a:t>
            </a:r>
          </a:p>
          <a:p>
            <a:r>
              <a:rPr lang="en-CA" dirty="0" smtClean="0"/>
              <a:t>Personal liability re improper investment of trust funds</a:t>
            </a:r>
          </a:p>
          <a:p>
            <a:r>
              <a:rPr lang="en-CA" dirty="0" smtClean="0"/>
              <a:t>Trustee’s defence: </a:t>
            </a:r>
          </a:p>
          <a:p>
            <a:pPr lvl="1"/>
            <a:r>
              <a:rPr lang="en-CA" u="sng" dirty="0" smtClean="0"/>
              <a:t>Exculpatory clause</a:t>
            </a:r>
            <a:r>
              <a:rPr lang="en-CA" dirty="0" smtClean="0"/>
              <a:t>: such </a:t>
            </a:r>
            <a:r>
              <a:rPr lang="en-US" dirty="0"/>
              <a:t>clause </a:t>
            </a:r>
            <a:r>
              <a:rPr lang="en-US" u="sng" dirty="0"/>
              <a:t>will not protect a trustee </a:t>
            </a:r>
            <a:r>
              <a:rPr lang="en-US" dirty="0"/>
              <a:t>where it is found that the trustee improperly delegated his or her power or discretion.  This type of exculpatory clause is found in many trusts and trustees should not assume that it will protect them from all liability with respect to the trust and its beneficiaries</a:t>
            </a:r>
            <a:r>
              <a:rPr lang="en-US" dirty="0" smtClean="0"/>
              <a:t>.</a:t>
            </a:r>
          </a:p>
          <a:p>
            <a:pPr lvl="1"/>
            <a:r>
              <a:rPr lang="en-CA" u="sng" dirty="0" smtClean="0"/>
              <a:t>Section 35</a:t>
            </a:r>
            <a:r>
              <a:rPr lang="en-CA" dirty="0"/>
              <a:t> </a:t>
            </a:r>
            <a:r>
              <a:rPr lang="en-CA" i="1" dirty="0" smtClean="0"/>
              <a:t>Trustee Act</a:t>
            </a:r>
          </a:p>
          <a:p>
            <a:r>
              <a:rPr lang="en-CA" dirty="0" smtClean="0"/>
              <a:t>Decision: trustee found to be jointly and </a:t>
            </a:r>
            <a:r>
              <a:rPr lang="en-CA" u="sng" dirty="0" smtClean="0"/>
              <a:t>severally</a:t>
            </a:r>
            <a:r>
              <a:rPr lang="en-CA" dirty="0" smtClean="0"/>
              <a:t> liable. </a:t>
            </a:r>
          </a:p>
          <a:p>
            <a:pPr marL="0" indent="0">
              <a:buNone/>
            </a:pPr>
            <a:r>
              <a:rPr lang="en-CA" b="1" dirty="0" smtClean="0"/>
              <a:t>Takeaways</a:t>
            </a:r>
          </a:p>
          <a:p>
            <a:r>
              <a:rPr lang="en-US" dirty="0"/>
              <a:t>Where a trustee does not wish to be actively involved in the management of a trust, he or she should resign. </a:t>
            </a:r>
            <a:endParaRPr lang="en-US" dirty="0" smtClean="0"/>
          </a:p>
          <a:p>
            <a:r>
              <a:rPr lang="en-US" dirty="0" smtClean="0"/>
              <a:t>Where </a:t>
            </a:r>
            <a:r>
              <a:rPr lang="en-US" dirty="0"/>
              <a:t>a trustee does no more than assume a passive role as trustee, he or she unnecessarily exposes himself or herself to personal liability </a:t>
            </a:r>
            <a:r>
              <a:rPr lang="en-US" dirty="0" smtClean="0"/>
              <a:t>– i.e. his or her personal assets are available to satisfy a judgment.</a:t>
            </a:r>
            <a:r>
              <a:rPr lang="en-US" dirty="0"/>
              <a:t>  </a:t>
            </a:r>
            <a:endParaRPr lang="en-US" dirty="0" smtClean="0"/>
          </a:p>
          <a:p>
            <a:r>
              <a:rPr lang="en-US" dirty="0" smtClean="0"/>
              <a:t>Trustees </a:t>
            </a:r>
            <a:r>
              <a:rPr lang="en-US" dirty="0"/>
              <a:t>who do not have the time or inclination to take an active role should think twice before accepting an appointment as trustee.  </a:t>
            </a:r>
            <a:endParaRPr lang="fr-FR" dirty="0"/>
          </a:p>
        </p:txBody>
      </p:sp>
      <p:sp>
        <p:nvSpPr>
          <p:cNvPr id="3" name="Titre 2"/>
          <p:cNvSpPr>
            <a:spLocks noGrp="1"/>
          </p:cNvSpPr>
          <p:nvPr>
            <p:ph type="title"/>
          </p:nvPr>
        </p:nvSpPr>
        <p:spPr>
          <a:xfrm>
            <a:off x="251520" y="764704"/>
            <a:ext cx="8258174" cy="703263"/>
          </a:xfrm>
        </p:spPr>
        <p:txBody>
          <a:bodyPr/>
          <a:lstStyle/>
          <a:p>
            <a:r>
              <a:rPr lang="en-CA" dirty="0"/>
              <a:t>5.1 Examples of Trustees’ Liability</a:t>
            </a:r>
            <a:endParaRPr lang="fr-FR" dirty="0"/>
          </a:p>
        </p:txBody>
      </p:sp>
    </p:spTree>
    <p:extLst>
      <p:ext uri="{BB962C8B-B14F-4D97-AF65-F5344CB8AC3E}">
        <p14:creationId xmlns:p14="http://schemas.microsoft.com/office/powerpoint/2010/main" val="474246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lgn="ctr">
              <a:buNone/>
            </a:pPr>
            <a:endParaRPr lang="en-CA" dirty="0" smtClean="0"/>
          </a:p>
          <a:p>
            <a:pPr marL="0" indent="0" algn="ctr">
              <a:buNone/>
            </a:pPr>
            <a:endParaRPr lang="en-CA" dirty="0"/>
          </a:p>
          <a:p>
            <a:pPr marL="0" indent="0" algn="ctr">
              <a:buNone/>
            </a:pPr>
            <a:endParaRPr lang="en-CA" dirty="0" smtClean="0"/>
          </a:p>
          <a:p>
            <a:pPr marL="0" indent="0" algn="ctr">
              <a:buNone/>
            </a:pPr>
            <a:r>
              <a:rPr lang="en-CA" dirty="0" smtClean="0"/>
              <a:t>The essence of professional responsibility is the duty to act honestly, in a diligent manner, in good faith and in the best interest of the client, corporation or beneficiary. </a:t>
            </a:r>
            <a:endParaRPr lang="en-CA" dirty="0"/>
          </a:p>
          <a:p>
            <a:pPr marL="0" indent="0" algn="ctr">
              <a:buNone/>
            </a:pPr>
            <a:r>
              <a:rPr lang="en-CA" dirty="0" smtClean="0"/>
              <a:t>In addition to this duty, there are a host of statutory and regulatory obligations imposed on every professional in order to ensure accountability and to promote social goals. </a:t>
            </a:r>
          </a:p>
          <a:p>
            <a:pPr marL="0" indent="0" algn="ctr">
              <a:buNone/>
            </a:pPr>
            <a:r>
              <a:rPr lang="en-CA" dirty="0" smtClean="0"/>
              <a:t>All these legal obligations are intended to shape the way in each every professional discharges his or her duties.</a:t>
            </a:r>
            <a:endParaRPr lang="fr-FR" dirty="0"/>
          </a:p>
        </p:txBody>
      </p:sp>
      <p:sp>
        <p:nvSpPr>
          <p:cNvPr id="3" name="Titre 2"/>
          <p:cNvSpPr>
            <a:spLocks noGrp="1"/>
          </p:cNvSpPr>
          <p:nvPr>
            <p:ph type="title"/>
          </p:nvPr>
        </p:nvSpPr>
        <p:spPr/>
        <p:txBody>
          <a:bodyPr/>
          <a:lstStyle/>
          <a:p>
            <a:r>
              <a:rPr lang="en-CA" dirty="0" smtClean="0"/>
              <a:t>6. Conclusion</a:t>
            </a:r>
            <a:endParaRPr lang="fr-FR" dirty="0"/>
          </a:p>
        </p:txBody>
      </p:sp>
    </p:spTree>
    <p:extLst>
      <p:ext uri="{BB962C8B-B14F-4D97-AF65-F5344CB8AC3E}">
        <p14:creationId xmlns:p14="http://schemas.microsoft.com/office/powerpoint/2010/main" val="4078360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9874" y="1892520"/>
            <a:ext cx="2304256" cy="2603756"/>
          </a:xfrm>
          <a:ln>
            <a:solidFill>
              <a:schemeClr val="bg2"/>
            </a:solidFill>
          </a:ln>
        </p:spPr>
      </p:pic>
      <p:sp>
        <p:nvSpPr>
          <p:cNvPr id="3" name="Titre 2"/>
          <p:cNvSpPr>
            <a:spLocks noGrp="1"/>
          </p:cNvSpPr>
          <p:nvPr>
            <p:ph type="title"/>
          </p:nvPr>
        </p:nvSpPr>
        <p:spPr/>
        <p:txBody>
          <a:bodyPr/>
          <a:lstStyle/>
          <a:p>
            <a:r>
              <a:rPr lang="en-CA" dirty="0" smtClean="0"/>
              <a:t>Thank You</a:t>
            </a:r>
            <a:endParaRPr lang="fr-FR" dirty="0"/>
          </a:p>
        </p:txBody>
      </p:sp>
      <p:sp>
        <p:nvSpPr>
          <p:cNvPr id="7" name="ZoneTexte 6"/>
          <p:cNvSpPr txBox="1"/>
          <p:nvPr/>
        </p:nvSpPr>
        <p:spPr>
          <a:xfrm>
            <a:off x="3015510" y="4521202"/>
            <a:ext cx="3112984" cy="1754326"/>
          </a:xfrm>
          <a:prstGeom prst="rect">
            <a:avLst/>
          </a:prstGeom>
          <a:noFill/>
        </p:spPr>
        <p:txBody>
          <a:bodyPr wrap="square" rtlCol="0">
            <a:spAutoFit/>
          </a:bodyPr>
          <a:lstStyle/>
          <a:p>
            <a:pPr algn="ctr"/>
            <a:r>
              <a:rPr lang="en-CA" b="1" dirty="0" smtClean="0">
                <a:solidFill>
                  <a:srgbClr val="58595B"/>
                </a:solidFill>
              </a:rPr>
              <a:t>Andrew Etcovitch</a:t>
            </a:r>
          </a:p>
          <a:p>
            <a:pPr algn="ctr"/>
            <a:r>
              <a:rPr lang="en-CA" i="1" dirty="0" smtClean="0">
                <a:solidFill>
                  <a:srgbClr val="58595B"/>
                </a:solidFill>
              </a:rPr>
              <a:t>Partner – Miller Thomson</a:t>
            </a:r>
            <a:endParaRPr lang="en-CA" dirty="0" smtClean="0">
              <a:solidFill>
                <a:srgbClr val="58595B"/>
              </a:solidFill>
            </a:endParaRPr>
          </a:p>
          <a:p>
            <a:pPr algn="ctr"/>
            <a:r>
              <a:rPr lang="en-CA" dirty="0" smtClean="0">
                <a:solidFill>
                  <a:srgbClr val="58595B"/>
                </a:solidFill>
              </a:rPr>
              <a:t>Tel: 514-879-4056</a:t>
            </a:r>
          </a:p>
          <a:p>
            <a:pPr algn="ctr"/>
            <a:r>
              <a:rPr lang="en-CA" dirty="0">
                <a:solidFill>
                  <a:srgbClr val="58595B"/>
                </a:solidFill>
              </a:rPr>
              <a:t>E</a:t>
            </a:r>
            <a:r>
              <a:rPr lang="en-CA" dirty="0" smtClean="0">
                <a:solidFill>
                  <a:srgbClr val="58595B"/>
                </a:solidFill>
              </a:rPr>
              <a:t>mail: aetcovitch@millerthomson.com</a:t>
            </a:r>
            <a:endParaRPr lang="fr-FR" dirty="0">
              <a:solidFill>
                <a:srgbClr val="58595B"/>
              </a:solidFill>
            </a:endParaRPr>
          </a:p>
        </p:txBody>
      </p:sp>
    </p:spTree>
    <p:extLst>
      <p:ext uri="{BB962C8B-B14F-4D97-AF65-F5344CB8AC3E}">
        <p14:creationId xmlns:p14="http://schemas.microsoft.com/office/powerpoint/2010/main" val="1198910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962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851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6" name="Rectangle 6"/>
          <p:cNvSpPr>
            <a:spLocks noGrp="1" noChangeArrowheads="1"/>
          </p:cNvSpPr>
          <p:nvPr>
            <p:ph type="ctrTitle"/>
          </p:nvPr>
        </p:nvSpPr>
        <p:spPr>
          <a:xfrm>
            <a:off x="467544" y="1628800"/>
            <a:ext cx="7850188" cy="1295400"/>
          </a:xfrm>
          <a:noFill/>
        </p:spPr>
        <p:txBody>
          <a:bodyPr/>
          <a:lstStyle/>
          <a:p>
            <a:r>
              <a:rPr lang="en-US" altLang="en-US" sz="3200" b="1" dirty="0" smtClean="0"/>
              <a:t>Wills, Trusts &amp; Estates &amp; US/Canada Issues</a:t>
            </a:r>
            <a:endParaRPr lang="en-US" altLang="en-US" sz="3200" b="1" dirty="0"/>
          </a:p>
        </p:txBody>
      </p:sp>
      <p:sp>
        <p:nvSpPr>
          <p:cNvPr id="5" name="Rectangle 7"/>
          <p:cNvSpPr txBox="1">
            <a:spLocks noChangeArrowheads="1"/>
          </p:cNvSpPr>
          <p:nvPr/>
        </p:nvSpPr>
        <p:spPr bwMode="auto">
          <a:xfrm>
            <a:off x="694893" y="4879108"/>
            <a:ext cx="2429307" cy="106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5988" rtl="0" eaLnBrk="1" fontAlgn="base" hangingPunct="1">
              <a:lnSpc>
                <a:spcPct val="95000"/>
              </a:lnSpc>
              <a:spcBef>
                <a:spcPct val="50000"/>
              </a:spcBef>
              <a:spcAft>
                <a:spcPct val="0"/>
              </a:spcAft>
              <a:defRPr sz="1800">
                <a:solidFill>
                  <a:schemeClr val="bg1"/>
                </a:solidFill>
                <a:latin typeface="+mn-lt"/>
                <a:ea typeface="+mn-ea"/>
                <a:cs typeface="+mn-cs"/>
              </a:defRPr>
            </a:lvl1pPr>
            <a:lvl2pPr marL="269875" indent="-155575" algn="l" defTabSz="915988" rtl="0" eaLnBrk="1" fontAlgn="base" hangingPunct="1">
              <a:lnSpc>
                <a:spcPct val="95000"/>
              </a:lnSpc>
              <a:spcBef>
                <a:spcPct val="30000"/>
              </a:spcBef>
              <a:spcAft>
                <a:spcPct val="0"/>
              </a:spcAft>
              <a:buChar char="•"/>
              <a:defRPr sz="2400">
                <a:solidFill>
                  <a:srgbClr val="000000"/>
                </a:solidFill>
                <a:latin typeface="+mn-lt"/>
              </a:defRPr>
            </a:lvl2pPr>
            <a:lvl3pPr marL="517525" indent="-133350" algn="l" defTabSz="915988" rtl="0" eaLnBrk="1" fontAlgn="base" hangingPunct="1">
              <a:lnSpc>
                <a:spcPct val="95000"/>
              </a:lnSpc>
              <a:spcBef>
                <a:spcPct val="20000"/>
              </a:spcBef>
              <a:spcAft>
                <a:spcPct val="0"/>
              </a:spcAft>
              <a:buChar char="–"/>
              <a:defRPr sz="2000">
                <a:solidFill>
                  <a:srgbClr val="000000"/>
                </a:solidFill>
                <a:latin typeface="+mn-lt"/>
              </a:defRPr>
            </a:lvl3pPr>
            <a:lvl4pPr marL="742950" indent="-111125" algn="l" defTabSz="915988" rtl="0" eaLnBrk="1" fontAlgn="base" hangingPunct="1">
              <a:lnSpc>
                <a:spcPct val="95000"/>
              </a:lnSpc>
              <a:spcBef>
                <a:spcPct val="10000"/>
              </a:spcBef>
              <a:spcAft>
                <a:spcPct val="0"/>
              </a:spcAft>
              <a:buChar char="•"/>
              <a:defRPr sz="2000">
                <a:solidFill>
                  <a:srgbClr val="000000"/>
                </a:solidFill>
                <a:latin typeface="+mn-lt"/>
              </a:defRPr>
            </a:lvl4pPr>
            <a:lvl5pPr marL="969963" indent="-112713" algn="l" defTabSz="915988" rtl="0" eaLnBrk="1" fontAlgn="base" hangingPunct="1">
              <a:lnSpc>
                <a:spcPct val="95000"/>
              </a:lnSpc>
              <a:spcBef>
                <a:spcPct val="5000"/>
              </a:spcBef>
              <a:spcAft>
                <a:spcPct val="0"/>
              </a:spcAft>
              <a:buChar char="–"/>
              <a:defRPr sz="2000">
                <a:solidFill>
                  <a:srgbClr val="000000"/>
                </a:solidFill>
                <a:latin typeface="+mn-lt"/>
              </a:defRPr>
            </a:lvl5pPr>
            <a:lvl6pPr marL="1427163" indent="-112713" algn="l" defTabSz="915988" rtl="0" eaLnBrk="1" fontAlgn="base" hangingPunct="1">
              <a:lnSpc>
                <a:spcPct val="95000"/>
              </a:lnSpc>
              <a:spcBef>
                <a:spcPct val="5000"/>
              </a:spcBef>
              <a:spcAft>
                <a:spcPct val="0"/>
              </a:spcAft>
              <a:buChar char="–"/>
              <a:defRPr sz="2000">
                <a:solidFill>
                  <a:srgbClr val="000000"/>
                </a:solidFill>
                <a:latin typeface="+mn-lt"/>
              </a:defRPr>
            </a:lvl6pPr>
            <a:lvl7pPr marL="1884363" indent="-112713" algn="l" defTabSz="915988" rtl="0" eaLnBrk="1" fontAlgn="base" hangingPunct="1">
              <a:lnSpc>
                <a:spcPct val="95000"/>
              </a:lnSpc>
              <a:spcBef>
                <a:spcPct val="5000"/>
              </a:spcBef>
              <a:spcAft>
                <a:spcPct val="0"/>
              </a:spcAft>
              <a:buChar char="–"/>
              <a:defRPr sz="2000">
                <a:solidFill>
                  <a:srgbClr val="000000"/>
                </a:solidFill>
                <a:latin typeface="+mn-lt"/>
              </a:defRPr>
            </a:lvl7pPr>
            <a:lvl8pPr marL="2341563" indent="-112713" algn="l" defTabSz="915988" rtl="0" eaLnBrk="1" fontAlgn="base" hangingPunct="1">
              <a:lnSpc>
                <a:spcPct val="95000"/>
              </a:lnSpc>
              <a:spcBef>
                <a:spcPct val="5000"/>
              </a:spcBef>
              <a:spcAft>
                <a:spcPct val="0"/>
              </a:spcAft>
              <a:buChar char="–"/>
              <a:defRPr sz="2000">
                <a:solidFill>
                  <a:srgbClr val="000000"/>
                </a:solidFill>
                <a:latin typeface="+mn-lt"/>
              </a:defRPr>
            </a:lvl8pPr>
            <a:lvl9pPr marL="2798763" indent="-112713" algn="l" defTabSz="915988" rtl="0" eaLnBrk="1" fontAlgn="base" hangingPunct="1">
              <a:lnSpc>
                <a:spcPct val="95000"/>
              </a:lnSpc>
              <a:spcBef>
                <a:spcPct val="5000"/>
              </a:spcBef>
              <a:spcAft>
                <a:spcPct val="0"/>
              </a:spcAft>
              <a:buChar char="–"/>
              <a:defRPr sz="2000">
                <a:solidFill>
                  <a:srgbClr val="000000"/>
                </a:solidFill>
                <a:latin typeface="+mn-lt"/>
              </a:defRPr>
            </a:lvl9pPr>
          </a:lstStyle>
          <a:p>
            <a:pPr>
              <a:spcBef>
                <a:spcPct val="30000"/>
              </a:spcBef>
            </a:pPr>
            <a:r>
              <a:rPr lang="en-US" altLang="en-US" dirty="0" smtClean="0"/>
              <a:t>Rhonda Rudick</a:t>
            </a:r>
          </a:p>
          <a:p>
            <a:pPr>
              <a:spcBef>
                <a:spcPct val="30000"/>
              </a:spcBef>
            </a:pPr>
            <a:endParaRPr lang="en-US" altLang="en-US" dirty="0"/>
          </a:p>
        </p:txBody>
      </p:sp>
      <p:sp>
        <p:nvSpPr>
          <p:cNvPr id="2" name="Subtitle 1"/>
          <p:cNvSpPr>
            <a:spLocks noGrp="1"/>
          </p:cNvSpPr>
          <p:nvPr>
            <p:ph type="subTitle" idx="1"/>
          </p:nvPr>
        </p:nvSpPr>
        <p:spPr>
          <a:xfrm>
            <a:off x="1403648" y="2708920"/>
            <a:ext cx="6400800" cy="1224136"/>
          </a:xfrm>
        </p:spPr>
        <p:txBody>
          <a:bodyPr>
            <a:normAutofit/>
          </a:bodyPr>
          <a:lstStyle/>
          <a:p>
            <a:r>
              <a:rPr lang="en-US" sz="2400" dirty="0" smtClean="0">
                <a:solidFill>
                  <a:schemeClr val="tx1"/>
                </a:solidFill>
              </a:rPr>
              <a:t>Presented by</a:t>
            </a:r>
          </a:p>
          <a:p>
            <a:r>
              <a:rPr lang="en-US" b="1" dirty="0" smtClean="0">
                <a:solidFill>
                  <a:schemeClr val="tx1"/>
                </a:solidFill>
              </a:rPr>
              <a:t>Rhonda Rudick</a:t>
            </a:r>
            <a:endParaRPr lang="en-US" b="1" dirty="0">
              <a:solidFill>
                <a:schemeClr val="tx1"/>
              </a:solidFill>
            </a:endParaRPr>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6EA70CA-B238-49AF-8DE3-AFD5AB05518D}" type="slidenum">
              <a:rPr lang="en-CA" smtClean="0"/>
              <a:t>31</a:t>
            </a:fld>
            <a:endParaRPr lang="en-C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93" y="2780928"/>
            <a:ext cx="2566318" cy="3744172"/>
          </a:xfrm>
          <a:prstGeom prst="rect">
            <a:avLst/>
          </a:prstGeom>
        </p:spPr>
      </p:pic>
    </p:spTree>
    <p:extLst>
      <p:ext uri="{BB962C8B-B14F-4D97-AF65-F5344CB8AC3E}">
        <p14:creationId xmlns:p14="http://schemas.microsoft.com/office/powerpoint/2010/main" val="3042491083"/>
      </p:ext>
    </p:extLst>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96753"/>
            <a:ext cx="8248650" cy="396044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228600" indent="-228600">
              <a:buFontTx/>
              <a:buChar char="•"/>
            </a:pPr>
            <a:r>
              <a:rPr lang="en-CA" sz="2000" dirty="0" smtClean="0"/>
              <a:t>Husband is a US citizen and Canadian resident</a:t>
            </a:r>
          </a:p>
          <a:p>
            <a:pPr marL="228600" indent="-228600">
              <a:buFontTx/>
              <a:buChar char="•"/>
            </a:pPr>
            <a:r>
              <a:rPr lang="en-CA" sz="2000" dirty="0" smtClean="0"/>
              <a:t>Wife is a Canadian citizen and resident</a:t>
            </a:r>
          </a:p>
          <a:p>
            <a:pPr marL="228600" indent="-228600">
              <a:buFontTx/>
              <a:buChar char="•"/>
            </a:pPr>
            <a:r>
              <a:rPr lang="en-CA" sz="2000" dirty="0" smtClean="0"/>
              <a:t>Children are US citizens and Canadian residents, currently attending university in the US</a:t>
            </a:r>
          </a:p>
          <a:p>
            <a:pPr marL="228600" indent="-228600">
              <a:buFontTx/>
              <a:buChar char="•"/>
            </a:pPr>
            <a:r>
              <a:rPr lang="en-CA" sz="2000" dirty="0" smtClean="0"/>
              <a:t>Wife owns a Canadian holding company (Canco) which owns Canadian and US marketable securities</a:t>
            </a:r>
          </a:p>
          <a:p>
            <a:pPr marL="228600" indent="-228600">
              <a:buFontTx/>
              <a:buChar char="•"/>
            </a:pPr>
            <a:r>
              <a:rPr lang="en-CA" sz="2000" dirty="0" smtClean="0"/>
              <a:t>Clients are considering purchasing a vacation property in US</a:t>
            </a:r>
          </a:p>
          <a:p>
            <a:pPr marL="228600" indent="-228600">
              <a:buFontTx/>
              <a:buChar char="•"/>
            </a:pPr>
            <a:r>
              <a:rPr lang="en-CA" sz="2000" dirty="0" smtClean="0"/>
              <a:t>Clients wish to update their wills</a:t>
            </a:r>
          </a:p>
          <a:p>
            <a:pPr marL="228600" indent="-228600">
              <a:buFontTx/>
              <a:buChar char="•"/>
            </a:pPr>
            <a:r>
              <a:rPr lang="en-CA" sz="2000" dirty="0" smtClean="0"/>
              <a:t>Children may wish to renounce US citizenship if they return to Canada after their studies, but possible that instead they will remain in the US and cease to be residents of Canada</a:t>
            </a:r>
          </a:p>
          <a:p>
            <a:pPr marL="228600" indent="-228600">
              <a:buFontTx/>
              <a:buChar char="•"/>
            </a:pPr>
            <a:endParaRPr lang="en-CA" sz="2400" dirty="0" smtClean="0"/>
          </a:p>
          <a:p>
            <a:pPr marL="228600" indent="-228600">
              <a:buFontTx/>
              <a:buChar char="•"/>
            </a:pPr>
            <a:endParaRPr lang="en-CA" sz="1800" dirty="0" smtClean="0"/>
          </a:p>
          <a:p>
            <a:pPr marL="498475" lvl="1" indent="-228600"/>
            <a:endParaRPr lang="en-CA" sz="1800" dirty="0" smtClean="0">
              <a:ea typeface="+mn-ea"/>
              <a:cs typeface="+mn-cs"/>
            </a:endParaRPr>
          </a:p>
          <a:p>
            <a:pPr lvl="1" indent="0">
              <a:buNone/>
            </a:pPr>
            <a:endParaRPr lang="en-CA" sz="1800" dirty="0" smtClean="0">
              <a:ea typeface="+mn-ea"/>
              <a:cs typeface="+mn-cs"/>
            </a:endParaRPr>
          </a:p>
          <a:p>
            <a:pPr lvl="1"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Autofit/>
          </a:bodyPr>
          <a:lstStyle/>
          <a:p>
            <a:r>
              <a:rPr lang="en-CA" sz="3600" b="1" dirty="0" smtClean="0"/>
              <a:t>FACTS</a:t>
            </a:r>
            <a:endParaRPr lang="en-CA" sz="3600" b="1"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32</a:t>
            </a:fld>
            <a:endParaRPr lang="en-US" altLang="en-US"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364195161"/>
      </p:ext>
    </p:extLst>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2000" dirty="0" smtClean="0"/>
              <a:t>Primary concern is US estate tax</a:t>
            </a:r>
          </a:p>
          <a:p>
            <a:pPr marL="502920" lvl="4" indent="-228600">
              <a:spcBef>
                <a:spcPts val="1200"/>
              </a:spcBef>
              <a:buFont typeface="Arial" panose="020B0604020202020204" pitchFamily="34" charset="0"/>
              <a:buChar char="•"/>
            </a:pPr>
            <a:r>
              <a:rPr lang="en-US" dirty="0" smtClean="0"/>
              <a:t>Currently top marginal estate tax rate is 40% subject to exemption if worldwide estate is less than $5.49M (otherwise pro-rated)</a:t>
            </a:r>
          </a:p>
          <a:p>
            <a:pPr marL="502920" lvl="4" indent="-228600">
              <a:spcBef>
                <a:spcPts val="1200"/>
              </a:spcBef>
              <a:buFont typeface="Arial" panose="020B0604020202020204" pitchFamily="34" charset="0"/>
              <a:buChar char="•"/>
            </a:pPr>
            <a:r>
              <a:rPr lang="en-US" dirty="0" smtClean="0"/>
              <a:t>Trump proposes repeal and replacement with capital gains tax, subject to US$10M exemption</a:t>
            </a:r>
          </a:p>
          <a:p>
            <a:pPr marL="502920" lvl="4" indent="-228600">
              <a:spcBef>
                <a:spcPts val="1200"/>
              </a:spcBef>
              <a:buFont typeface="Arial" panose="020B0604020202020204" pitchFamily="34" charset="0"/>
              <a:buChar char="•"/>
            </a:pPr>
            <a:r>
              <a:rPr lang="en-US" dirty="0" smtClean="0"/>
              <a:t>Estate tax has been repealed and reinstated in the past</a:t>
            </a:r>
            <a:endParaRPr lang="en-US" sz="2000" dirty="0"/>
          </a:p>
          <a:p>
            <a:endParaRPr lang="en-US" dirty="0"/>
          </a:p>
        </p:txBody>
      </p:sp>
      <p:sp>
        <p:nvSpPr>
          <p:cNvPr id="4" name="Titre 3"/>
          <p:cNvSpPr txBox="1">
            <a:spLocks/>
          </p:cNvSpPr>
          <p:nvPr/>
        </p:nvSpPr>
        <p:spPr bwMode="auto">
          <a:xfrm>
            <a:off x="455613" y="735013"/>
            <a:ext cx="747871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915988" rtl="0" eaLnBrk="1" fontAlgn="base" hangingPunct="1">
              <a:lnSpc>
                <a:spcPct val="95000"/>
              </a:lnSpc>
              <a:spcBef>
                <a:spcPct val="0"/>
              </a:spcBef>
              <a:spcAft>
                <a:spcPct val="0"/>
              </a:spcAft>
              <a:defRPr sz="4000">
                <a:solidFill>
                  <a:schemeClr val="bg1"/>
                </a:solidFill>
                <a:latin typeface="+mj-lt"/>
                <a:ea typeface="+mj-ea"/>
                <a:cs typeface="+mj-cs"/>
              </a:defRPr>
            </a:lvl1pPr>
            <a:lvl2pPr algn="l" defTabSz="915988" rtl="0" eaLnBrk="1" fontAlgn="base" hangingPunct="1">
              <a:lnSpc>
                <a:spcPct val="95000"/>
              </a:lnSpc>
              <a:spcBef>
                <a:spcPct val="0"/>
              </a:spcBef>
              <a:spcAft>
                <a:spcPct val="0"/>
              </a:spcAft>
              <a:defRPr sz="4000">
                <a:solidFill>
                  <a:schemeClr val="bg1"/>
                </a:solidFill>
                <a:latin typeface="Georgia" pitchFamily="18" charset="0"/>
              </a:defRPr>
            </a:lvl2pPr>
            <a:lvl3pPr algn="l" defTabSz="915988" rtl="0" eaLnBrk="1" fontAlgn="base" hangingPunct="1">
              <a:lnSpc>
                <a:spcPct val="95000"/>
              </a:lnSpc>
              <a:spcBef>
                <a:spcPct val="0"/>
              </a:spcBef>
              <a:spcAft>
                <a:spcPct val="0"/>
              </a:spcAft>
              <a:defRPr sz="4000">
                <a:solidFill>
                  <a:schemeClr val="bg1"/>
                </a:solidFill>
                <a:latin typeface="Georgia" pitchFamily="18" charset="0"/>
              </a:defRPr>
            </a:lvl3pPr>
            <a:lvl4pPr algn="l" defTabSz="915988" rtl="0" eaLnBrk="1" fontAlgn="base" hangingPunct="1">
              <a:lnSpc>
                <a:spcPct val="95000"/>
              </a:lnSpc>
              <a:spcBef>
                <a:spcPct val="0"/>
              </a:spcBef>
              <a:spcAft>
                <a:spcPct val="0"/>
              </a:spcAft>
              <a:defRPr sz="4000">
                <a:solidFill>
                  <a:schemeClr val="bg1"/>
                </a:solidFill>
                <a:latin typeface="Georgia" pitchFamily="18" charset="0"/>
              </a:defRPr>
            </a:lvl4pPr>
            <a:lvl5pPr algn="l" defTabSz="915988" rtl="0" eaLnBrk="1" fontAlgn="base" hangingPunct="1">
              <a:lnSpc>
                <a:spcPct val="95000"/>
              </a:lnSpc>
              <a:spcBef>
                <a:spcPct val="0"/>
              </a:spcBef>
              <a:spcAft>
                <a:spcPct val="0"/>
              </a:spcAft>
              <a:defRPr sz="4000">
                <a:solidFill>
                  <a:schemeClr val="bg1"/>
                </a:solidFill>
                <a:latin typeface="Georgia" pitchFamily="18" charset="0"/>
              </a:defRPr>
            </a:lvl5pPr>
            <a:lvl6pPr marL="457200" algn="l" defTabSz="915988" rtl="0" eaLnBrk="1" fontAlgn="base" hangingPunct="1">
              <a:lnSpc>
                <a:spcPct val="95000"/>
              </a:lnSpc>
              <a:spcBef>
                <a:spcPct val="0"/>
              </a:spcBef>
              <a:spcAft>
                <a:spcPct val="0"/>
              </a:spcAft>
              <a:defRPr sz="4000">
                <a:solidFill>
                  <a:schemeClr val="bg1"/>
                </a:solidFill>
                <a:latin typeface="Georgia" pitchFamily="18" charset="0"/>
              </a:defRPr>
            </a:lvl6pPr>
            <a:lvl7pPr marL="914400" algn="l" defTabSz="915988" rtl="0" eaLnBrk="1" fontAlgn="base" hangingPunct="1">
              <a:lnSpc>
                <a:spcPct val="95000"/>
              </a:lnSpc>
              <a:spcBef>
                <a:spcPct val="0"/>
              </a:spcBef>
              <a:spcAft>
                <a:spcPct val="0"/>
              </a:spcAft>
              <a:defRPr sz="4000">
                <a:solidFill>
                  <a:schemeClr val="bg1"/>
                </a:solidFill>
                <a:latin typeface="Georgia" pitchFamily="18" charset="0"/>
              </a:defRPr>
            </a:lvl7pPr>
            <a:lvl8pPr marL="1371600" algn="l" defTabSz="915988" rtl="0" eaLnBrk="1" fontAlgn="base" hangingPunct="1">
              <a:lnSpc>
                <a:spcPct val="95000"/>
              </a:lnSpc>
              <a:spcBef>
                <a:spcPct val="0"/>
              </a:spcBef>
              <a:spcAft>
                <a:spcPct val="0"/>
              </a:spcAft>
              <a:defRPr sz="4000">
                <a:solidFill>
                  <a:schemeClr val="bg1"/>
                </a:solidFill>
                <a:latin typeface="Georgia" pitchFamily="18" charset="0"/>
              </a:defRPr>
            </a:lvl8pPr>
            <a:lvl9pPr marL="1828800" algn="l" defTabSz="915988" rtl="0" eaLnBrk="1" fontAlgn="base" hangingPunct="1">
              <a:lnSpc>
                <a:spcPct val="95000"/>
              </a:lnSpc>
              <a:spcBef>
                <a:spcPct val="0"/>
              </a:spcBef>
              <a:spcAft>
                <a:spcPct val="0"/>
              </a:spcAft>
              <a:defRPr sz="4000">
                <a:solidFill>
                  <a:schemeClr val="bg1"/>
                </a:solidFill>
                <a:latin typeface="Georgia" pitchFamily="18" charset="0"/>
              </a:defRPr>
            </a:lvl9pPr>
          </a:lstStyle>
          <a:p>
            <a:r>
              <a:rPr lang="en-CA" sz="2800" kern="0" dirty="0" smtClean="0"/>
              <a:t>Acquisition of US Vacation</a:t>
            </a:r>
          </a:p>
          <a:p>
            <a:r>
              <a:rPr lang="en-CA" sz="2800" kern="0" dirty="0" smtClean="0"/>
              <a:t>Property by Canadian Resident</a:t>
            </a:r>
            <a:endParaRPr lang="en-CA" sz="2800" kern="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6" name="Rectangle 5"/>
          <p:cNvSpPr/>
          <p:nvPr/>
        </p:nvSpPr>
        <p:spPr>
          <a:xfrm>
            <a:off x="8458200" y="6324600"/>
            <a:ext cx="354584" cy="276999"/>
          </a:xfrm>
          <a:prstGeom prst="rect">
            <a:avLst/>
          </a:prstGeom>
        </p:spPr>
        <p:txBody>
          <a:bodyPr wrap="none">
            <a:spAutoFit/>
          </a:bodyPr>
          <a:lstStyle/>
          <a:p>
            <a:fld id="{8C090B7E-B7B9-48A7-B11D-55ABF16F39D4}" type="slidenum">
              <a:rPr lang="en-US" altLang="en-US" sz="1200"/>
              <a:pPr/>
              <a:t>33</a:t>
            </a:fld>
            <a:endParaRPr lang="fr-CA" sz="1200" dirty="0"/>
          </a:p>
        </p:txBody>
      </p:sp>
      <p:sp>
        <p:nvSpPr>
          <p:cNvPr id="2" name="Footer Placeholder 1"/>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6EA70CA-B238-49AF-8DE3-AFD5AB05518D}" type="slidenum">
              <a:rPr lang="en-CA" smtClean="0"/>
              <a:t>33</a:t>
            </a:fld>
            <a:endParaRPr lang="en-CA" dirty="0"/>
          </a:p>
        </p:txBody>
      </p:sp>
    </p:spTree>
    <p:extLst>
      <p:ext uri="{BB962C8B-B14F-4D97-AF65-F5344CB8AC3E}">
        <p14:creationId xmlns:p14="http://schemas.microsoft.com/office/powerpoint/2010/main" val="4076641809"/>
      </p:ext>
    </p:extLst>
  </p:cSld>
  <p:clrMapOvr>
    <a:masterClrMapping/>
  </p:clrMapOvr>
  <p:transition spd="med">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2" y="1447800"/>
            <a:ext cx="8307387" cy="5334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endParaRPr lang="en-CA" sz="1800" dirty="0" smtClean="0"/>
          </a:p>
          <a:p>
            <a:pPr lvl="1" indent="0">
              <a:buNone/>
            </a:pPr>
            <a:endParaRPr lang="en-CA" sz="1800" dirty="0" smtClean="0">
              <a:ea typeface="+mn-ea"/>
              <a:cs typeface="+mn-cs"/>
            </a:endParaRPr>
          </a:p>
          <a:p>
            <a:pPr lvl="1" indent="0">
              <a:buNone/>
            </a:pPr>
            <a:endParaRPr lang="en-CA" sz="1800" dirty="0" smtClean="0">
              <a:ea typeface="+mn-ea"/>
              <a:cs typeface="+mn-cs"/>
            </a:endParaRPr>
          </a:p>
          <a:p>
            <a:pPr lvl="1"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Acquisition of US Vacation</a:t>
            </a:r>
            <a:br>
              <a:rPr lang="en-CA" sz="2800" dirty="0" smtClean="0"/>
            </a:br>
            <a:r>
              <a:rPr lang="en-CA" sz="2800" dirty="0" smtClean="0"/>
              <a:t>Property by Canadian Resident</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34</a:t>
            </a:fld>
            <a:endParaRPr lang="en-US" altLang="en-US" dirty="0"/>
          </a:p>
        </p:txBody>
      </p:sp>
      <p:sp>
        <p:nvSpPr>
          <p:cNvPr id="6" name="Oval 42"/>
          <p:cNvSpPr>
            <a:spLocks noChangeArrowheads="1"/>
          </p:cNvSpPr>
          <p:nvPr/>
        </p:nvSpPr>
        <p:spPr bwMode="auto">
          <a:xfrm>
            <a:off x="457200" y="1828800"/>
            <a:ext cx="1066800" cy="958850"/>
          </a:xfrm>
          <a:prstGeom prst="ellipse">
            <a:avLst/>
          </a:prstGeom>
          <a:solidFill>
            <a:srgbClr val="FFFFFF"/>
          </a:solidFill>
          <a:ln w="9525">
            <a:solidFill>
              <a:srgbClr val="000000"/>
            </a:solidFill>
            <a:round/>
            <a:headEnd/>
            <a:tailEnd/>
          </a:ln>
        </p:spPr>
        <p:txBody>
          <a:bodyPr lIns="0" rIns="0"/>
          <a:lstStyle/>
          <a:p>
            <a:pPr algn="ctr">
              <a:lnSpc>
                <a:spcPct val="80000"/>
              </a:lnSpc>
            </a:pPr>
            <a:endParaRPr lang="en-CA" altLang="en-US" sz="700" baseline="0" dirty="0">
              <a:solidFill>
                <a:srgbClr val="000000"/>
              </a:solidFill>
            </a:endParaRPr>
          </a:p>
          <a:p>
            <a:pPr algn="ctr">
              <a:lnSpc>
                <a:spcPct val="80000"/>
              </a:lnSpc>
              <a:spcBef>
                <a:spcPts val="600"/>
              </a:spcBef>
            </a:pPr>
            <a:r>
              <a:rPr lang="en-CA" altLang="en-US" sz="1050" baseline="0" dirty="0">
                <a:solidFill>
                  <a:srgbClr val="000000"/>
                </a:solidFill>
              </a:rPr>
              <a:t>Canadian settlor</a:t>
            </a:r>
          </a:p>
        </p:txBody>
      </p:sp>
      <p:sp>
        <p:nvSpPr>
          <p:cNvPr id="7" name="Oval 32"/>
          <p:cNvSpPr>
            <a:spLocks noChangeArrowheads="1"/>
          </p:cNvSpPr>
          <p:nvPr/>
        </p:nvSpPr>
        <p:spPr bwMode="auto">
          <a:xfrm>
            <a:off x="2176462" y="1828800"/>
            <a:ext cx="1023938" cy="958850"/>
          </a:xfrm>
          <a:prstGeom prst="ellipse">
            <a:avLst/>
          </a:prstGeom>
          <a:solidFill>
            <a:srgbClr val="FFFFFF"/>
          </a:solidFill>
          <a:ln w="9525">
            <a:solidFill>
              <a:srgbClr val="000000"/>
            </a:solidFill>
            <a:round/>
            <a:headEnd/>
            <a:tailEnd/>
          </a:ln>
        </p:spPr>
        <p:txBody>
          <a:bodyPr lIns="0" rIns="0"/>
          <a:lstStyle/>
          <a:p>
            <a:pPr algn="ctr">
              <a:lnSpc>
                <a:spcPct val="80000"/>
              </a:lnSpc>
            </a:pPr>
            <a:r>
              <a:rPr lang="en-CA" altLang="en-US" sz="900" baseline="0" dirty="0">
                <a:solidFill>
                  <a:srgbClr val="000000"/>
                </a:solidFill>
              </a:rPr>
              <a:t>Canadian </a:t>
            </a:r>
            <a:r>
              <a:rPr lang="en-CA" altLang="en-US" sz="900" baseline="0" dirty="0" smtClean="0">
                <a:solidFill>
                  <a:srgbClr val="000000"/>
                </a:solidFill>
              </a:rPr>
              <a:t>spouse </a:t>
            </a:r>
            <a:r>
              <a:rPr lang="en-CA" altLang="en-US" sz="900" baseline="0" dirty="0">
                <a:solidFill>
                  <a:srgbClr val="000000"/>
                </a:solidFill>
              </a:rPr>
              <a:t>and </a:t>
            </a:r>
            <a:r>
              <a:rPr lang="en-CA" altLang="en-US" sz="900" baseline="0" dirty="0" smtClean="0">
                <a:solidFill>
                  <a:srgbClr val="000000"/>
                </a:solidFill>
              </a:rPr>
              <a:t>descendants </a:t>
            </a:r>
            <a:r>
              <a:rPr lang="en-CA" altLang="en-US" sz="900" dirty="0">
                <a:solidFill>
                  <a:srgbClr val="000000"/>
                </a:solidFill>
              </a:rPr>
              <a:t>(US </a:t>
            </a:r>
            <a:r>
              <a:rPr lang="en-CA" altLang="en-US" sz="900" dirty="0" smtClean="0">
                <a:solidFill>
                  <a:srgbClr val="000000"/>
                </a:solidFill>
              </a:rPr>
              <a:t>citizens)</a:t>
            </a:r>
            <a:endParaRPr lang="en-CA" altLang="en-US" sz="900" baseline="0" dirty="0">
              <a:solidFill>
                <a:srgbClr val="000000"/>
              </a:solidFill>
            </a:endParaRPr>
          </a:p>
          <a:p>
            <a:pPr algn="ctr"/>
            <a:r>
              <a:rPr lang="en-CA" altLang="en-US" sz="900" baseline="0" dirty="0">
                <a:solidFill>
                  <a:srgbClr val="000000"/>
                </a:solidFill>
              </a:rPr>
              <a:t>Beneficiaries</a:t>
            </a:r>
          </a:p>
        </p:txBody>
      </p:sp>
      <p:sp>
        <p:nvSpPr>
          <p:cNvPr id="8" name="AutoShape 27"/>
          <p:cNvSpPr>
            <a:spLocks noChangeArrowheads="1"/>
          </p:cNvSpPr>
          <p:nvPr/>
        </p:nvSpPr>
        <p:spPr bwMode="auto">
          <a:xfrm>
            <a:off x="857250" y="2508250"/>
            <a:ext cx="1943100" cy="1377950"/>
          </a:xfrm>
          <a:prstGeom prst="triangle">
            <a:avLst>
              <a:gd name="adj" fmla="val 52704"/>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9" name="Rectangle 36"/>
          <p:cNvSpPr>
            <a:spLocks noChangeArrowheads="1"/>
          </p:cNvSpPr>
          <p:nvPr/>
        </p:nvSpPr>
        <p:spPr bwMode="auto">
          <a:xfrm>
            <a:off x="1419225" y="3154363"/>
            <a:ext cx="9207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baseline="0" dirty="0">
                <a:solidFill>
                  <a:srgbClr val="000000"/>
                </a:solidFill>
              </a:rPr>
              <a:t>Canadian</a:t>
            </a:r>
          </a:p>
          <a:p>
            <a:pPr algn="ctr"/>
            <a:r>
              <a:rPr lang="en-US" altLang="en-US" sz="1050" baseline="0" dirty="0">
                <a:solidFill>
                  <a:srgbClr val="000000"/>
                </a:solidFill>
              </a:rPr>
              <a:t>Trust</a:t>
            </a:r>
            <a:endParaRPr lang="en-CA" altLang="en-US" sz="1050" baseline="0" dirty="0">
              <a:solidFill>
                <a:srgbClr val="000000"/>
              </a:solidFill>
            </a:endParaRPr>
          </a:p>
        </p:txBody>
      </p:sp>
      <p:sp>
        <p:nvSpPr>
          <p:cNvPr id="10" name="Line 38"/>
          <p:cNvSpPr>
            <a:spLocks noChangeShapeType="1"/>
          </p:cNvSpPr>
          <p:nvPr/>
        </p:nvSpPr>
        <p:spPr bwMode="auto">
          <a:xfrm flipH="1">
            <a:off x="1790700" y="3876675"/>
            <a:ext cx="0" cy="361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1" name="Rectangle 39"/>
          <p:cNvSpPr>
            <a:spLocks noChangeArrowheads="1"/>
          </p:cNvSpPr>
          <p:nvPr/>
        </p:nvSpPr>
        <p:spPr bwMode="auto">
          <a:xfrm>
            <a:off x="1317625" y="4287838"/>
            <a:ext cx="1022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050" baseline="0" dirty="0">
                <a:solidFill>
                  <a:srgbClr val="000000"/>
                </a:solidFill>
              </a:rPr>
              <a:t>US Vacation Property</a:t>
            </a:r>
            <a:endParaRPr lang="en-CA" altLang="en-US" sz="1050" baseline="0" dirty="0">
              <a:solidFill>
                <a:srgbClr val="000000"/>
              </a:solidFill>
            </a:endParaRPr>
          </a:p>
        </p:txBody>
      </p:sp>
      <p:sp>
        <p:nvSpPr>
          <p:cNvPr id="12" name="Line 43"/>
          <p:cNvSpPr>
            <a:spLocks noChangeShapeType="1"/>
          </p:cNvSpPr>
          <p:nvPr/>
        </p:nvSpPr>
        <p:spPr bwMode="auto">
          <a:xfrm>
            <a:off x="990600" y="2787650"/>
            <a:ext cx="415925"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3" name="Line 33"/>
          <p:cNvSpPr>
            <a:spLocks noChangeShapeType="1"/>
          </p:cNvSpPr>
          <p:nvPr/>
        </p:nvSpPr>
        <p:spPr bwMode="auto">
          <a:xfrm flipV="1">
            <a:off x="2324101" y="2787650"/>
            <a:ext cx="364330" cy="387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4" name="Text Placeholder 3"/>
          <p:cNvSpPr txBox="1">
            <a:spLocks/>
          </p:cNvSpPr>
          <p:nvPr/>
        </p:nvSpPr>
        <p:spPr>
          <a:xfrm>
            <a:off x="3657600" y="1368425"/>
            <a:ext cx="4876800" cy="4422775"/>
          </a:xfrm>
          <a:prstGeom prst="rect">
            <a:avLst/>
          </a:prstGeom>
        </p:spPr>
        <p:txBody>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a:spcBef>
                <a:spcPct val="20000"/>
              </a:spcBef>
            </a:pPr>
            <a:r>
              <a:rPr lang="en-US" altLang="en-US" sz="2200" b="1" baseline="0" dirty="0" smtClean="0">
                <a:latin typeface="Arial" charset="0"/>
              </a:rPr>
              <a:t>Structure</a:t>
            </a:r>
            <a:endParaRPr lang="en-US" altLang="en-US" sz="2200" baseline="0" dirty="0">
              <a:latin typeface="Arial" charset="0"/>
            </a:endParaRPr>
          </a:p>
          <a:p>
            <a:pPr algn="just">
              <a:spcBef>
                <a:spcPct val="20000"/>
              </a:spcBef>
              <a:buFont typeface="Arial" panose="020B0604020202020204" pitchFamily="34" charset="0"/>
              <a:buChar char="•"/>
            </a:pPr>
            <a:r>
              <a:rPr lang="en-US" altLang="en-US" sz="1400" baseline="0" dirty="0" smtClean="0">
                <a:latin typeface="Arial" charset="0"/>
              </a:rPr>
              <a:t>Common structure to avoid US estate tax is a trust</a:t>
            </a:r>
          </a:p>
          <a:p>
            <a:pPr algn="just">
              <a:spcBef>
                <a:spcPct val="20000"/>
              </a:spcBef>
              <a:buFont typeface="Arial" panose="020B0604020202020204" pitchFamily="34" charset="0"/>
              <a:buChar char="•"/>
            </a:pPr>
            <a:r>
              <a:rPr lang="en-US" altLang="en-US" sz="1400" baseline="0" dirty="0" smtClean="0">
                <a:latin typeface="Arial" charset="0"/>
              </a:rPr>
              <a:t>Non-US citizen </a:t>
            </a:r>
            <a:r>
              <a:rPr lang="en-US" altLang="en-US" sz="1400" baseline="0" dirty="0">
                <a:latin typeface="Arial" charset="0"/>
              </a:rPr>
              <a:t>settlor sets up an irrevocable Canadian resident trust for </a:t>
            </a:r>
            <a:r>
              <a:rPr lang="en-US" altLang="en-US" sz="1400" baseline="0" dirty="0" smtClean="0">
                <a:latin typeface="Arial" charset="0"/>
              </a:rPr>
              <a:t>her </a:t>
            </a:r>
            <a:r>
              <a:rPr lang="en-US" altLang="en-US" sz="1400" baseline="0" dirty="0">
                <a:latin typeface="Arial" charset="0"/>
              </a:rPr>
              <a:t>spouse and </a:t>
            </a:r>
            <a:r>
              <a:rPr lang="en-US" altLang="en-US" sz="1400" baseline="0" dirty="0" smtClean="0">
                <a:latin typeface="Arial" charset="0"/>
              </a:rPr>
              <a:t>descendants</a:t>
            </a:r>
          </a:p>
          <a:p>
            <a:pPr algn="just">
              <a:spcBef>
                <a:spcPct val="20000"/>
              </a:spcBef>
              <a:buFont typeface="Arial" panose="020B0604020202020204" pitchFamily="34" charset="0"/>
              <a:buChar char="•"/>
            </a:pPr>
            <a:r>
              <a:rPr lang="en-US" altLang="en-US" sz="1400" baseline="0" dirty="0" smtClean="0">
                <a:latin typeface="Arial" charset="0"/>
              </a:rPr>
              <a:t>Settlor </a:t>
            </a:r>
            <a:r>
              <a:rPr lang="en-US" altLang="en-US" sz="1400" baseline="0" dirty="0">
                <a:latin typeface="Arial" charset="0"/>
              </a:rPr>
              <a:t>cannot be a beneficiary of the </a:t>
            </a:r>
            <a:r>
              <a:rPr lang="en-US" altLang="en-US" sz="1400" baseline="0" dirty="0" smtClean="0">
                <a:latin typeface="Arial" charset="0"/>
              </a:rPr>
              <a:t>trust</a:t>
            </a:r>
          </a:p>
          <a:p>
            <a:pPr algn="just">
              <a:spcBef>
                <a:spcPct val="20000"/>
              </a:spcBef>
              <a:buFont typeface="Arial" panose="020B0604020202020204" pitchFamily="34" charset="0"/>
              <a:buChar char="•"/>
            </a:pPr>
            <a:r>
              <a:rPr lang="en-US" altLang="en-US" sz="1400" baseline="0" dirty="0" smtClean="0">
                <a:latin typeface="Arial" charset="0"/>
              </a:rPr>
              <a:t>If </a:t>
            </a:r>
            <a:r>
              <a:rPr lang="en-US" altLang="en-US" sz="1400" baseline="0" dirty="0">
                <a:latin typeface="Arial" charset="0"/>
              </a:rPr>
              <a:t>settlor or a beneficiary is also a trustee, then he or she cannot have power over distributions nor should settlor be able to appoint or replace trustees (unless such power is limited to independent </a:t>
            </a:r>
            <a:r>
              <a:rPr lang="en-US" altLang="en-US" sz="1400" baseline="0" dirty="0" smtClean="0">
                <a:latin typeface="Arial" charset="0"/>
              </a:rPr>
              <a:t>trustees)</a:t>
            </a:r>
          </a:p>
          <a:p>
            <a:pPr algn="just">
              <a:spcBef>
                <a:spcPct val="20000"/>
              </a:spcBef>
              <a:buFont typeface="Arial" panose="020B0604020202020204" pitchFamily="34" charset="0"/>
              <a:buChar char="•"/>
            </a:pPr>
            <a:r>
              <a:rPr lang="en-US" altLang="en-US" sz="1400" baseline="0" dirty="0" smtClean="0">
                <a:latin typeface="Arial" charset="0"/>
              </a:rPr>
              <a:t>At</a:t>
            </a:r>
            <a:r>
              <a:rPr lang="en-US" altLang="en-US" sz="1400" dirty="0" smtClean="0">
                <a:latin typeface="Arial" charset="0"/>
              </a:rPr>
              <a:t> least one trustee must be an independent trustee (i.e. not a settlor or beneficiary) if Quebec trust otherwise trustee acts are invalid</a:t>
            </a:r>
            <a:endParaRPr lang="en-US" altLang="en-US" sz="1400" baseline="0" dirty="0" smtClean="0">
              <a:latin typeface="Arial" charset="0"/>
            </a:endParaRPr>
          </a:p>
          <a:p>
            <a:pPr algn="just">
              <a:spcBef>
                <a:spcPct val="20000"/>
              </a:spcBef>
              <a:buFont typeface="Arial" panose="020B0604020202020204" pitchFamily="34" charset="0"/>
              <a:buChar char="•"/>
            </a:pPr>
            <a:endParaRPr lang="en-US" altLang="en-US" sz="1400" baseline="0" dirty="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AutoNum type="arabicParenR"/>
            </a:pPr>
            <a:endParaRPr lang="en-US" altLang="en-US" sz="1300" baseline="0" dirty="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None/>
            </a:pPr>
            <a:endParaRPr lang="en-US" altLang="en-US" sz="2200" b="1" baseline="0" dirty="0">
              <a:latin typeface="Arial" charset="0"/>
            </a:endParaRPr>
          </a:p>
          <a:p>
            <a:pPr>
              <a:spcBef>
                <a:spcPct val="20000"/>
              </a:spcBef>
              <a:buClr>
                <a:schemeClr val="accent2"/>
              </a:buClr>
              <a:buFont typeface="Wingdings" pitchFamily="2" charset="2"/>
              <a:buNone/>
            </a:pPr>
            <a:endParaRPr lang="en-US" altLang="en-US" sz="1300" baseline="0" dirty="0">
              <a:latin typeface="Arial" charset="0"/>
            </a:endParaRPr>
          </a:p>
          <a:p>
            <a:pPr>
              <a:spcBef>
                <a:spcPct val="20000"/>
              </a:spcBef>
              <a:buFont typeface="Arial" charset="0"/>
              <a:buAutoNum type="arabicParenR"/>
            </a:pPr>
            <a:endParaRPr lang="en-US" altLang="en-US" sz="2200" b="1" baseline="0" dirty="0">
              <a:latin typeface="Arial" charset="0"/>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916239067"/>
      </p:ext>
    </p:extLst>
  </p:cSld>
  <p:clrMapOvr>
    <a:masterClrMapping/>
  </p:clrMapOvr>
  <p:transition spd="med">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2" y="1447800"/>
            <a:ext cx="8307387" cy="5334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endParaRPr lang="en-CA" sz="1800" dirty="0" smtClean="0"/>
          </a:p>
          <a:p>
            <a:pPr lvl="1" indent="0">
              <a:buNone/>
            </a:pPr>
            <a:endParaRPr lang="en-CA" sz="1800" dirty="0" smtClean="0">
              <a:ea typeface="+mn-ea"/>
              <a:cs typeface="+mn-cs"/>
            </a:endParaRPr>
          </a:p>
          <a:p>
            <a:pPr lvl="1" indent="0">
              <a:buNone/>
            </a:pPr>
            <a:endParaRPr lang="en-CA" sz="1800" dirty="0" smtClean="0">
              <a:ea typeface="+mn-ea"/>
              <a:cs typeface="+mn-cs"/>
            </a:endParaRPr>
          </a:p>
          <a:p>
            <a:pPr lvl="1"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Acquisition of US Vacation</a:t>
            </a:r>
            <a:br>
              <a:rPr lang="en-CA" sz="2800" dirty="0" smtClean="0"/>
            </a:br>
            <a:r>
              <a:rPr lang="en-CA" sz="2800" dirty="0" smtClean="0"/>
              <a:t>Property by Canadian Resident</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35</a:t>
            </a:fld>
            <a:endParaRPr lang="en-US" altLang="en-US" dirty="0"/>
          </a:p>
        </p:txBody>
      </p:sp>
      <p:sp>
        <p:nvSpPr>
          <p:cNvPr id="6" name="Oval 42"/>
          <p:cNvSpPr>
            <a:spLocks noChangeArrowheads="1"/>
          </p:cNvSpPr>
          <p:nvPr/>
        </p:nvSpPr>
        <p:spPr bwMode="auto">
          <a:xfrm>
            <a:off x="457200" y="1828800"/>
            <a:ext cx="1066800" cy="958850"/>
          </a:xfrm>
          <a:prstGeom prst="ellipse">
            <a:avLst/>
          </a:prstGeom>
          <a:solidFill>
            <a:srgbClr val="FFFFFF"/>
          </a:solidFill>
          <a:ln w="9525">
            <a:solidFill>
              <a:srgbClr val="000000"/>
            </a:solidFill>
            <a:round/>
            <a:headEnd/>
            <a:tailEnd/>
          </a:ln>
        </p:spPr>
        <p:txBody>
          <a:bodyPr lIns="0" rIns="0"/>
          <a:lstStyle/>
          <a:p>
            <a:pPr algn="ctr">
              <a:lnSpc>
                <a:spcPct val="80000"/>
              </a:lnSpc>
            </a:pPr>
            <a:endParaRPr lang="en-CA" altLang="en-US" sz="700" baseline="0" dirty="0">
              <a:solidFill>
                <a:srgbClr val="000000"/>
              </a:solidFill>
            </a:endParaRPr>
          </a:p>
          <a:p>
            <a:pPr algn="ctr">
              <a:lnSpc>
                <a:spcPct val="80000"/>
              </a:lnSpc>
              <a:spcBef>
                <a:spcPts val="600"/>
              </a:spcBef>
            </a:pPr>
            <a:r>
              <a:rPr lang="en-CA" altLang="en-US" sz="1050" baseline="0" dirty="0">
                <a:solidFill>
                  <a:srgbClr val="000000"/>
                </a:solidFill>
              </a:rPr>
              <a:t>Canadian settlor</a:t>
            </a:r>
          </a:p>
        </p:txBody>
      </p:sp>
      <p:sp>
        <p:nvSpPr>
          <p:cNvPr id="7" name="Oval 32"/>
          <p:cNvSpPr>
            <a:spLocks noChangeArrowheads="1"/>
          </p:cNvSpPr>
          <p:nvPr/>
        </p:nvSpPr>
        <p:spPr bwMode="auto">
          <a:xfrm>
            <a:off x="2176462" y="1828800"/>
            <a:ext cx="1023938" cy="958850"/>
          </a:xfrm>
          <a:prstGeom prst="ellipse">
            <a:avLst/>
          </a:prstGeom>
          <a:solidFill>
            <a:srgbClr val="FFFFFF"/>
          </a:solidFill>
          <a:ln w="9525">
            <a:solidFill>
              <a:srgbClr val="000000"/>
            </a:solidFill>
            <a:round/>
            <a:headEnd/>
            <a:tailEnd/>
          </a:ln>
        </p:spPr>
        <p:txBody>
          <a:bodyPr lIns="0" rIns="0"/>
          <a:lstStyle/>
          <a:p>
            <a:pPr algn="ctr">
              <a:lnSpc>
                <a:spcPct val="80000"/>
              </a:lnSpc>
            </a:pPr>
            <a:r>
              <a:rPr lang="en-CA" altLang="en-US" sz="900" baseline="0" dirty="0">
                <a:solidFill>
                  <a:srgbClr val="000000"/>
                </a:solidFill>
              </a:rPr>
              <a:t>Canadian </a:t>
            </a:r>
            <a:r>
              <a:rPr lang="en-CA" altLang="en-US" sz="900" baseline="0" dirty="0" smtClean="0">
                <a:solidFill>
                  <a:srgbClr val="000000"/>
                </a:solidFill>
              </a:rPr>
              <a:t>spouse </a:t>
            </a:r>
            <a:r>
              <a:rPr lang="en-CA" altLang="en-US" sz="900" baseline="0" dirty="0">
                <a:solidFill>
                  <a:srgbClr val="000000"/>
                </a:solidFill>
              </a:rPr>
              <a:t>and </a:t>
            </a:r>
            <a:r>
              <a:rPr lang="en-CA" altLang="en-US" sz="900" baseline="0" dirty="0" smtClean="0">
                <a:solidFill>
                  <a:srgbClr val="000000"/>
                </a:solidFill>
              </a:rPr>
              <a:t>descendants </a:t>
            </a:r>
            <a:r>
              <a:rPr lang="en-CA" altLang="en-US" sz="900" dirty="0">
                <a:solidFill>
                  <a:srgbClr val="000000"/>
                </a:solidFill>
              </a:rPr>
              <a:t>(US </a:t>
            </a:r>
            <a:r>
              <a:rPr lang="en-CA" altLang="en-US" sz="900" dirty="0" smtClean="0">
                <a:solidFill>
                  <a:srgbClr val="000000"/>
                </a:solidFill>
              </a:rPr>
              <a:t>citizens)</a:t>
            </a:r>
            <a:endParaRPr lang="en-CA" altLang="en-US" sz="900" baseline="0" dirty="0">
              <a:solidFill>
                <a:srgbClr val="000000"/>
              </a:solidFill>
            </a:endParaRPr>
          </a:p>
          <a:p>
            <a:pPr algn="ctr"/>
            <a:r>
              <a:rPr lang="en-CA" altLang="en-US" sz="900" baseline="0" dirty="0">
                <a:solidFill>
                  <a:srgbClr val="000000"/>
                </a:solidFill>
              </a:rPr>
              <a:t>Beneficiaries</a:t>
            </a:r>
          </a:p>
        </p:txBody>
      </p:sp>
      <p:sp>
        <p:nvSpPr>
          <p:cNvPr id="8" name="AutoShape 27"/>
          <p:cNvSpPr>
            <a:spLocks noChangeArrowheads="1"/>
          </p:cNvSpPr>
          <p:nvPr/>
        </p:nvSpPr>
        <p:spPr bwMode="auto">
          <a:xfrm>
            <a:off x="857250" y="2508250"/>
            <a:ext cx="1943100" cy="1377950"/>
          </a:xfrm>
          <a:prstGeom prst="triangle">
            <a:avLst>
              <a:gd name="adj" fmla="val 52704"/>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9" name="Rectangle 36"/>
          <p:cNvSpPr>
            <a:spLocks noChangeArrowheads="1"/>
          </p:cNvSpPr>
          <p:nvPr/>
        </p:nvSpPr>
        <p:spPr bwMode="auto">
          <a:xfrm>
            <a:off x="1419225" y="3154363"/>
            <a:ext cx="9207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baseline="0" dirty="0">
                <a:solidFill>
                  <a:srgbClr val="000000"/>
                </a:solidFill>
              </a:rPr>
              <a:t>Canadian</a:t>
            </a:r>
          </a:p>
          <a:p>
            <a:pPr algn="ctr"/>
            <a:r>
              <a:rPr lang="en-US" altLang="en-US" sz="1050" baseline="0" dirty="0">
                <a:solidFill>
                  <a:srgbClr val="000000"/>
                </a:solidFill>
              </a:rPr>
              <a:t>Trust</a:t>
            </a:r>
            <a:endParaRPr lang="en-CA" altLang="en-US" sz="1050" baseline="0" dirty="0">
              <a:solidFill>
                <a:srgbClr val="000000"/>
              </a:solidFill>
            </a:endParaRPr>
          </a:p>
        </p:txBody>
      </p:sp>
      <p:sp>
        <p:nvSpPr>
          <p:cNvPr id="10" name="Line 38"/>
          <p:cNvSpPr>
            <a:spLocks noChangeShapeType="1"/>
          </p:cNvSpPr>
          <p:nvPr/>
        </p:nvSpPr>
        <p:spPr bwMode="auto">
          <a:xfrm flipH="1">
            <a:off x="1790700" y="3876675"/>
            <a:ext cx="0" cy="361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1" name="Rectangle 39"/>
          <p:cNvSpPr>
            <a:spLocks noChangeArrowheads="1"/>
          </p:cNvSpPr>
          <p:nvPr/>
        </p:nvSpPr>
        <p:spPr bwMode="auto">
          <a:xfrm>
            <a:off x="1317625" y="4287838"/>
            <a:ext cx="1022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050" baseline="0" dirty="0">
                <a:solidFill>
                  <a:srgbClr val="000000"/>
                </a:solidFill>
              </a:rPr>
              <a:t>US Vacation Property</a:t>
            </a:r>
            <a:endParaRPr lang="en-CA" altLang="en-US" sz="1050" baseline="0" dirty="0">
              <a:solidFill>
                <a:srgbClr val="000000"/>
              </a:solidFill>
            </a:endParaRPr>
          </a:p>
        </p:txBody>
      </p:sp>
      <p:sp>
        <p:nvSpPr>
          <p:cNvPr id="12" name="Line 43"/>
          <p:cNvSpPr>
            <a:spLocks noChangeShapeType="1"/>
          </p:cNvSpPr>
          <p:nvPr/>
        </p:nvSpPr>
        <p:spPr bwMode="auto">
          <a:xfrm>
            <a:off x="990600" y="2787650"/>
            <a:ext cx="415925"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3" name="Line 33"/>
          <p:cNvSpPr>
            <a:spLocks noChangeShapeType="1"/>
          </p:cNvSpPr>
          <p:nvPr/>
        </p:nvSpPr>
        <p:spPr bwMode="auto">
          <a:xfrm flipV="1">
            <a:off x="2324101" y="2787650"/>
            <a:ext cx="364330" cy="387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4" name="Text Placeholder 3"/>
          <p:cNvSpPr txBox="1">
            <a:spLocks/>
          </p:cNvSpPr>
          <p:nvPr/>
        </p:nvSpPr>
        <p:spPr>
          <a:xfrm>
            <a:off x="3657600" y="1368425"/>
            <a:ext cx="4876800" cy="3334911"/>
          </a:xfrm>
          <a:prstGeom prst="rect">
            <a:avLst/>
          </a:prstGeom>
        </p:spPr>
        <p:txBody>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a:spcBef>
                <a:spcPct val="20000"/>
              </a:spcBef>
            </a:pPr>
            <a:r>
              <a:rPr lang="en-US" altLang="en-US" sz="2200" b="1" baseline="0" dirty="0" smtClean="0">
                <a:latin typeface="Arial" charset="0"/>
              </a:rPr>
              <a:t>Structure</a:t>
            </a:r>
            <a:endParaRPr lang="en-US" altLang="en-US" sz="2200" baseline="0" dirty="0">
              <a:latin typeface="Arial" charset="0"/>
            </a:endParaRPr>
          </a:p>
          <a:p>
            <a:pPr algn="just">
              <a:spcBef>
                <a:spcPct val="20000"/>
              </a:spcBef>
              <a:buFont typeface="Arial" panose="020B0604020202020204" pitchFamily="34" charset="0"/>
              <a:buChar char="•"/>
            </a:pPr>
            <a:r>
              <a:rPr lang="en-US" altLang="en-US" sz="1400" baseline="0" dirty="0" smtClean="0">
                <a:latin typeface="Arial" charset="0"/>
              </a:rPr>
              <a:t>A </a:t>
            </a:r>
            <a:r>
              <a:rPr lang="en-US" altLang="en-US" sz="1400" baseline="0" dirty="0">
                <a:latin typeface="Arial" charset="0"/>
              </a:rPr>
              <a:t>majority of the trustees should be resident in Canada, their decisions should be made while in Canada (in light of </a:t>
            </a:r>
            <a:r>
              <a:rPr lang="en-US" altLang="en-US" sz="1400" i="1" baseline="0" dirty="0">
                <a:latin typeface="Arial" charset="0"/>
              </a:rPr>
              <a:t>Garron</a:t>
            </a:r>
            <a:r>
              <a:rPr lang="en-US" altLang="en-US" sz="1400" baseline="0" dirty="0">
                <a:latin typeface="Arial" charset="0"/>
              </a:rPr>
              <a:t> </a:t>
            </a:r>
            <a:r>
              <a:rPr lang="en-US" altLang="en-US" sz="1400" i="1" baseline="0" dirty="0">
                <a:latin typeface="Arial" charset="0"/>
              </a:rPr>
              <a:t>Trust </a:t>
            </a:r>
            <a:r>
              <a:rPr lang="en-US" altLang="en-US" sz="1400" baseline="0" dirty="0">
                <a:latin typeface="Arial" charset="0"/>
              </a:rPr>
              <a:t>case must have central management and control in </a:t>
            </a:r>
            <a:r>
              <a:rPr lang="en-US" altLang="en-US" sz="1400" baseline="0" dirty="0" smtClean="0">
                <a:latin typeface="Arial" charset="0"/>
              </a:rPr>
              <a:t>Canada)</a:t>
            </a:r>
          </a:p>
          <a:p>
            <a:pPr algn="just">
              <a:spcBef>
                <a:spcPct val="20000"/>
              </a:spcBef>
              <a:buFont typeface="Arial" panose="020B0604020202020204" pitchFamily="34" charset="0"/>
              <a:buChar char="•"/>
            </a:pPr>
            <a:r>
              <a:rPr lang="en-US" altLang="en-US" sz="1400" i="1" dirty="0" smtClean="0">
                <a:latin typeface="Arial" charset="0"/>
              </a:rPr>
              <a:t>Herman Grad 2000 Family Trust </a:t>
            </a:r>
            <a:r>
              <a:rPr lang="en-US" altLang="en-US" sz="1400" dirty="0" smtClean="0">
                <a:latin typeface="Arial" charset="0"/>
              </a:rPr>
              <a:t>– 2016 decision where trust was found to be resident in Ontario, where beneficiary was located, not Alberta where corporate trustee resided as the trustee received instructions from the beneficiary regarding investments and distributions</a:t>
            </a:r>
            <a:endParaRPr lang="en-US" altLang="en-US" sz="1400" baseline="0" dirty="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AutoNum type="arabicParenR"/>
            </a:pPr>
            <a:endParaRPr lang="en-US" altLang="en-US" sz="1300" baseline="0" dirty="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None/>
            </a:pPr>
            <a:endParaRPr lang="en-US" altLang="en-US" sz="2200" b="1" baseline="0" dirty="0">
              <a:latin typeface="Arial" charset="0"/>
            </a:endParaRPr>
          </a:p>
          <a:p>
            <a:pPr>
              <a:spcBef>
                <a:spcPct val="20000"/>
              </a:spcBef>
              <a:buClr>
                <a:schemeClr val="accent2"/>
              </a:buClr>
              <a:buFont typeface="Wingdings" pitchFamily="2" charset="2"/>
              <a:buNone/>
            </a:pPr>
            <a:endParaRPr lang="en-US" altLang="en-US" sz="1300" baseline="0" dirty="0">
              <a:latin typeface="Arial" charset="0"/>
            </a:endParaRPr>
          </a:p>
          <a:p>
            <a:pPr>
              <a:spcBef>
                <a:spcPct val="20000"/>
              </a:spcBef>
              <a:buFont typeface="Arial" charset="0"/>
              <a:buAutoNum type="arabicParenR"/>
            </a:pPr>
            <a:endParaRPr lang="en-US" altLang="en-US" sz="2200" b="1" baseline="0" dirty="0">
              <a:latin typeface="Arial" charset="0"/>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96573622"/>
      </p:ext>
    </p:extLst>
  </p:cSld>
  <p:clrMapOvr>
    <a:masterClrMapping/>
  </p:clrMapOvr>
  <p:transition spd="med">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2" y="1447800"/>
            <a:ext cx="8307387" cy="5334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endParaRPr lang="en-CA" sz="1800" dirty="0" smtClean="0"/>
          </a:p>
          <a:p>
            <a:pPr lvl="1" indent="0">
              <a:buNone/>
            </a:pPr>
            <a:endParaRPr lang="en-CA" sz="1800" dirty="0" smtClean="0">
              <a:ea typeface="+mn-ea"/>
              <a:cs typeface="+mn-cs"/>
            </a:endParaRPr>
          </a:p>
          <a:p>
            <a:pPr lvl="1" indent="0">
              <a:buNone/>
            </a:pPr>
            <a:endParaRPr lang="en-CA" sz="1800" dirty="0" smtClean="0">
              <a:ea typeface="+mn-ea"/>
              <a:cs typeface="+mn-cs"/>
            </a:endParaRPr>
          </a:p>
          <a:p>
            <a:pPr lvl="1"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Acquisition of US Vacation</a:t>
            </a:r>
            <a:br>
              <a:rPr lang="en-CA" sz="2800" dirty="0" smtClean="0"/>
            </a:br>
            <a:r>
              <a:rPr lang="en-CA" sz="2800" dirty="0" smtClean="0"/>
              <a:t>Property by Canadian Resident</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36</a:t>
            </a:fld>
            <a:endParaRPr lang="en-US" altLang="en-US" dirty="0"/>
          </a:p>
        </p:txBody>
      </p:sp>
      <p:sp>
        <p:nvSpPr>
          <p:cNvPr id="6" name="Oval 42"/>
          <p:cNvSpPr>
            <a:spLocks noChangeArrowheads="1"/>
          </p:cNvSpPr>
          <p:nvPr/>
        </p:nvSpPr>
        <p:spPr bwMode="auto">
          <a:xfrm>
            <a:off x="457200" y="1828800"/>
            <a:ext cx="1066800" cy="958850"/>
          </a:xfrm>
          <a:prstGeom prst="ellipse">
            <a:avLst/>
          </a:prstGeom>
          <a:solidFill>
            <a:srgbClr val="FFFFFF"/>
          </a:solidFill>
          <a:ln w="9525">
            <a:solidFill>
              <a:srgbClr val="000000"/>
            </a:solidFill>
            <a:round/>
            <a:headEnd/>
            <a:tailEnd/>
          </a:ln>
        </p:spPr>
        <p:txBody>
          <a:bodyPr lIns="0" rIns="0"/>
          <a:lstStyle/>
          <a:p>
            <a:pPr algn="ctr">
              <a:lnSpc>
                <a:spcPct val="80000"/>
              </a:lnSpc>
            </a:pPr>
            <a:endParaRPr lang="en-CA" altLang="en-US" sz="700" baseline="0" dirty="0">
              <a:solidFill>
                <a:srgbClr val="000000"/>
              </a:solidFill>
            </a:endParaRPr>
          </a:p>
          <a:p>
            <a:pPr algn="ctr">
              <a:lnSpc>
                <a:spcPct val="80000"/>
              </a:lnSpc>
              <a:spcBef>
                <a:spcPts val="600"/>
              </a:spcBef>
            </a:pPr>
            <a:r>
              <a:rPr lang="en-CA" altLang="en-US" sz="1050" baseline="0" dirty="0">
                <a:solidFill>
                  <a:srgbClr val="000000"/>
                </a:solidFill>
              </a:rPr>
              <a:t>Canadian settlor</a:t>
            </a:r>
          </a:p>
        </p:txBody>
      </p:sp>
      <p:sp>
        <p:nvSpPr>
          <p:cNvPr id="7" name="Oval 32"/>
          <p:cNvSpPr>
            <a:spLocks noChangeArrowheads="1"/>
          </p:cNvSpPr>
          <p:nvPr/>
        </p:nvSpPr>
        <p:spPr bwMode="auto">
          <a:xfrm>
            <a:off x="2176462" y="1828800"/>
            <a:ext cx="1023938" cy="958850"/>
          </a:xfrm>
          <a:prstGeom prst="ellipse">
            <a:avLst/>
          </a:prstGeom>
          <a:solidFill>
            <a:srgbClr val="FFFFFF"/>
          </a:solidFill>
          <a:ln w="9525">
            <a:solidFill>
              <a:srgbClr val="000000"/>
            </a:solidFill>
            <a:round/>
            <a:headEnd/>
            <a:tailEnd/>
          </a:ln>
        </p:spPr>
        <p:txBody>
          <a:bodyPr lIns="0" rIns="0"/>
          <a:lstStyle/>
          <a:p>
            <a:pPr algn="ctr">
              <a:lnSpc>
                <a:spcPct val="80000"/>
              </a:lnSpc>
            </a:pPr>
            <a:r>
              <a:rPr lang="en-CA" altLang="en-US" sz="900" baseline="0" dirty="0">
                <a:solidFill>
                  <a:srgbClr val="000000"/>
                </a:solidFill>
              </a:rPr>
              <a:t>Canadian </a:t>
            </a:r>
            <a:r>
              <a:rPr lang="en-CA" altLang="en-US" sz="900" baseline="0" dirty="0" smtClean="0">
                <a:solidFill>
                  <a:srgbClr val="000000"/>
                </a:solidFill>
              </a:rPr>
              <a:t>spouse </a:t>
            </a:r>
            <a:r>
              <a:rPr lang="en-CA" altLang="en-US" sz="900" baseline="0" dirty="0">
                <a:solidFill>
                  <a:srgbClr val="000000"/>
                </a:solidFill>
              </a:rPr>
              <a:t>and </a:t>
            </a:r>
            <a:r>
              <a:rPr lang="en-CA" altLang="en-US" sz="900" baseline="0" dirty="0" smtClean="0">
                <a:solidFill>
                  <a:srgbClr val="000000"/>
                </a:solidFill>
              </a:rPr>
              <a:t>descendants </a:t>
            </a:r>
            <a:r>
              <a:rPr lang="en-CA" altLang="en-US" sz="900" dirty="0">
                <a:solidFill>
                  <a:srgbClr val="000000"/>
                </a:solidFill>
              </a:rPr>
              <a:t>(US </a:t>
            </a:r>
            <a:r>
              <a:rPr lang="en-CA" altLang="en-US" sz="900" dirty="0" smtClean="0">
                <a:solidFill>
                  <a:srgbClr val="000000"/>
                </a:solidFill>
              </a:rPr>
              <a:t>citizens)</a:t>
            </a:r>
            <a:endParaRPr lang="en-CA" altLang="en-US" sz="900" baseline="0" dirty="0">
              <a:solidFill>
                <a:srgbClr val="000000"/>
              </a:solidFill>
            </a:endParaRPr>
          </a:p>
          <a:p>
            <a:pPr algn="ctr"/>
            <a:r>
              <a:rPr lang="en-CA" altLang="en-US" sz="900" baseline="0" dirty="0">
                <a:solidFill>
                  <a:srgbClr val="000000"/>
                </a:solidFill>
              </a:rPr>
              <a:t>Beneficiaries</a:t>
            </a:r>
          </a:p>
        </p:txBody>
      </p:sp>
      <p:sp>
        <p:nvSpPr>
          <p:cNvPr id="8" name="AutoShape 27"/>
          <p:cNvSpPr>
            <a:spLocks noChangeArrowheads="1"/>
          </p:cNvSpPr>
          <p:nvPr/>
        </p:nvSpPr>
        <p:spPr bwMode="auto">
          <a:xfrm>
            <a:off x="857250" y="2508250"/>
            <a:ext cx="1943100" cy="1377950"/>
          </a:xfrm>
          <a:prstGeom prst="triangle">
            <a:avLst>
              <a:gd name="adj" fmla="val 52704"/>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9" name="Rectangle 36"/>
          <p:cNvSpPr>
            <a:spLocks noChangeArrowheads="1"/>
          </p:cNvSpPr>
          <p:nvPr/>
        </p:nvSpPr>
        <p:spPr bwMode="auto">
          <a:xfrm>
            <a:off x="1419225" y="3154363"/>
            <a:ext cx="9207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baseline="0" dirty="0">
                <a:solidFill>
                  <a:srgbClr val="000000"/>
                </a:solidFill>
              </a:rPr>
              <a:t>Canadian</a:t>
            </a:r>
          </a:p>
          <a:p>
            <a:pPr algn="ctr"/>
            <a:r>
              <a:rPr lang="en-US" altLang="en-US" sz="1050" baseline="0" dirty="0">
                <a:solidFill>
                  <a:srgbClr val="000000"/>
                </a:solidFill>
              </a:rPr>
              <a:t>Trust</a:t>
            </a:r>
            <a:endParaRPr lang="en-CA" altLang="en-US" sz="1050" baseline="0" dirty="0">
              <a:solidFill>
                <a:srgbClr val="000000"/>
              </a:solidFill>
            </a:endParaRPr>
          </a:p>
        </p:txBody>
      </p:sp>
      <p:sp>
        <p:nvSpPr>
          <p:cNvPr id="10" name="Line 38"/>
          <p:cNvSpPr>
            <a:spLocks noChangeShapeType="1"/>
          </p:cNvSpPr>
          <p:nvPr/>
        </p:nvSpPr>
        <p:spPr bwMode="auto">
          <a:xfrm flipH="1">
            <a:off x="1790700" y="3876675"/>
            <a:ext cx="0" cy="361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1" name="Rectangle 39"/>
          <p:cNvSpPr>
            <a:spLocks noChangeArrowheads="1"/>
          </p:cNvSpPr>
          <p:nvPr/>
        </p:nvSpPr>
        <p:spPr bwMode="auto">
          <a:xfrm>
            <a:off x="1317625" y="4287838"/>
            <a:ext cx="1022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050" baseline="0" dirty="0">
                <a:solidFill>
                  <a:srgbClr val="000000"/>
                </a:solidFill>
              </a:rPr>
              <a:t>US Vacation Property</a:t>
            </a:r>
            <a:endParaRPr lang="en-CA" altLang="en-US" sz="1050" baseline="0" dirty="0">
              <a:solidFill>
                <a:srgbClr val="000000"/>
              </a:solidFill>
            </a:endParaRPr>
          </a:p>
        </p:txBody>
      </p:sp>
      <p:sp>
        <p:nvSpPr>
          <p:cNvPr id="12" name="Line 43"/>
          <p:cNvSpPr>
            <a:spLocks noChangeShapeType="1"/>
          </p:cNvSpPr>
          <p:nvPr/>
        </p:nvSpPr>
        <p:spPr bwMode="auto">
          <a:xfrm>
            <a:off x="990600" y="2787650"/>
            <a:ext cx="415925"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3" name="Line 33"/>
          <p:cNvSpPr>
            <a:spLocks noChangeShapeType="1"/>
          </p:cNvSpPr>
          <p:nvPr/>
        </p:nvSpPr>
        <p:spPr bwMode="auto">
          <a:xfrm flipV="1">
            <a:off x="2324101" y="2787650"/>
            <a:ext cx="364330" cy="387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4" name="Text Placeholder 3"/>
          <p:cNvSpPr txBox="1">
            <a:spLocks/>
          </p:cNvSpPr>
          <p:nvPr/>
        </p:nvSpPr>
        <p:spPr>
          <a:xfrm>
            <a:off x="3657600" y="1368425"/>
            <a:ext cx="4876800" cy="4498975"/>
          </a:xfrm>
          <a:prstGeom prst="rect">
            <a:avLst/>
          </a:prstGeom>
        </p:spPr>
        <p:txBody>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a:spcBef>
                <a:spcPct val="20000"/>
              </a:spcBef>
            </a:pPr>
            <a:r>
              <a:rPr lang="en-US" altLang="en-US" sz="2200" b="1" dirty="0" smtClean="0">
                <a:latin typeface="Arial" charset="0"/>
              </a:rPr>
              <a:t>Canadian Tax Consequences - </a:t>
            </a:r>
            <a:endParaRPr lang="en-US" altLang="en-US" sz="2200" b="1" dirty="0">
              <a:latin typeface="Arial" charset="0"/>
            </a:endParaRPr>
          </a:p>
          <a:p>
            <a:r>
              <a:rPr lang="en-US" altLang="en-US" sz="2200" b="1" dirty="0">
                <a:latin typeface="Arial" charset="0"/>
              </a:rPr>
              <a:t>General</a:t>
            </a:r>
          </a:p>
          <a:p>
            <a:pPr algn="just">
              <a:spcBef>
                <a:spcPct val="20000"/>
              </a:spcBef>
              <a:buFont typeface="Arial" panose="020B0604020202020204" pitchFamily="34" charset="0"/>
              <a:buChar char="•"/>
            </a:pPr>
            <a:r>
              <a:rPr lang="en-US" altLang="en-US" sz="1400" dirty="0" smtClean="0">
                <a:latin typeface="Arial" charset="0"/>
              </a:rPr>
              <a:t>Settlor </a:t>
            </a:r>
            <a:r>
              <a:rPr lang="en-US" altLang="en-US" sz="1400" dirty="0">
                <a:latin typeface="Arial" charset="0"/>
              </a:rPr>
              <a:t>makes ongoing gifts to the trust to fund expenses and all expenses related to the property are paid by the trust (i.e. condo fees, insurance, </a:t>
            </a:r>
            <a:r>
              <a:rPr lang="en-US" altLang="en-US" sz="1400" dirty="0" smtClean="0">
                <a:latin typeface="Arial" charset="0"/>
              </a:rPr>
              <a:t>etc. </a:t>
            </a:r>
            <a:r>
              <a:rPr lang="en-US" altLang="en-US" sz="1400" dirty="0">
                <a:latin typeface="Arial" charset="0"/>
              </a:rPr>
              <a:t>– all transactions must be done in the name of the trust)</a:t>
            </a:r>
          </a:p>
          <a:p>
            <a:pPr algn="just">
              <a:spcBef>
                <a:spcPct val="20000"/>
              </a:spcBef>
              <a:buFont typeface="Arial" panose="020B0604020202020204" pitchFamily="34" charset="0"/>
              <a:buChar char="•"/>
            </a:pPr>
            <a:r>
              <a:rPr lang="en-US" altLang="en-US" sz="1400" dirty="0" smtClean="0">
                <a:latin typeface="Arial" charset="0"/>
              </a:rPr>
              <a:t>CRA has administrative </a:t>
            </a:r>
            <a:r>
              <a:rPr lang="en-US" altLang="en-US" sz="1400" dirty="0">
                <a:latin typeface="Arial" charset="0"/>
              </a:rPr>
              <a:t>position that it will not assess a taxable benefit for use of real estate by beneficiaries (as opposed to position for corporations)</a:t>
            </a:r>
          </a:p>
          <a:p>
            <a:pPr algn="just">
              <a:spcBef>
                <a:spcPct val="20000"/>
              </a:spcBef>
              <a:buFont typeface="Arial" panose="020B0604020202020204" pitchFamily="34" charset="0"/>
              <a:buChar char="•"/>
            </a:pPr>
            <a:r>
              <a:rPr lang="en-US" altLang="en-US" sz="1400" dirty="0" smtClean="0">
                <a:latin typeface="Arial" charset="0"/>
              </a:rPr>
              <a:t>Gain on </a:t>
            </a:r>
            <a:r>
              <a:rPr lang="en-US" altLang="en-US" sz="1400" dirty="0">
                <a:latin typeface="Arial" charset="0"/>
              </a:rPr>
              <a:t>disposition of property is taxable in Canada (subject to credit for US taxes)</a:t>
            </a:r>
          </a:p>
          <a:p>
            <a:pPr lvl="1" algn="just">
              <a:spcBef>
                <a:spcPct val="20000"/>
              </a:spcBef>
              <a:buFont typeface="Arial" panose="020B0604020202020204" pitchFamily="34" charset="0"/>
              <a:buChar char="•"/>
            </a:pPr>
            <a:r>
              <a:rPr lang="en-US" altLang="en-US" sz="1400" dirty="0" smtClean="0">
                <a:latin typeface="Arial" charset="0"/>
              </a:rPr>
              <a:t>As a result of legislative changes in 2017 there is no longer an ability to claim principal residence exemption where property is held in a family trust (some grandfathering)</a:t>
            </a:r>
            <a:endParaRPr lang="en-US" altLang="en-US" sz="1400" dirty="0">
              <a:latin typeface="Arial" charset="0"/>
            </a:endParaRPr>
          </a:p>
          <a:p>
            <a:pPr marL="0" indent="0" algn="just">
              <a:spcBef>
                <a:spcPct val="20000"/>
              </a:spcBef>
            </a:pPr>
            <a:endParaRPr lang="en-US" altLang="en-US" sz="1300" baseline="0" dirty="0" smtClean="0">
              <a:latin typeface="Arial" charset="0"/>
            </a:endParaRPr>
          </a:p>
          <a:p>
            <a:pPr marL="0" indent="0" algn="just">
              <a:spcBef>
                <a:spcPct val="20000"/>
              </a:spcBef>
            </a:pPr>
            <a:endParaRPr lang="en-US" altLang="en-US" sz="1300" baseline="0" dirty="0">
              <a:latin typeface="Arial" charset="0"/>
            </a:endParaRPr>
          </a:p>
          <a:p>
            <a:pPr>
              <a:spcBef>
                <a:spcPct val="20000"/>
              </a:spcBef>
              <a:buFont typeface="Arial" charset="0"/>
              <a:buAutoNum type="arabicParenR"/>
            </a:pPr>
            <a:endParaRPr lang="en-US" altLang="en-US" sz="1300" baseline="0" dirty="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None/>
            </a:pPr>
            <a:endParaRPr lang="en-US" altLang="en-US" sz="2200" b="1" baseline="0" dirty="0">
              <a:latin typeface="Arial" charset="0"/>
            </a:endParaRPr>
          </a:p>
          <a:p>
            <a:pPr>
              <a:spcBef>
                <a:spcPct val="20000"/>
              </a:spcBef>
              <a:buClr>
                <a:schemeClr val="accent2"/>
              </a:buClr>
              <a:buFont typeface="Wingdings" pitchFamily="2" charset="2"/>
              <a:buNone/>
            </a:pPr>
            <a:endParaRPr lang="en-US" altLang="en-US" sz="1300" baseline="0" dirty="0">
              <a:latin typeface="Arial" charset="0"/>
            </a:endParaRPr>
          </a:p>
          <a:p>
            <a:pPr>
              <a:spcBef>
                <a:spcPct val="20000"/>
              </a:spcBef>
              <a:buFont typeface="Arial" charset="0"/>
              <a:buAutoNum type="arabicParenR"/>
            </a:pPr>
            <a:endParaRPr lang="en-US" altLang="en-US" sz="2200" b="1" baseline="0" dirty="0">
              <a:latin typeface="Arial" charset="0"/>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25453813"/>
      </p:ext>
    </p:extLst>
  </p:cSld>
  <p:clrMapOvr>
    <a:masterClrMapping/>
  </p:clrMapOvr>
  <p:transition spd="med">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2" y="1447800"/>
            <a:ext cx="8307387" cy="5334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endParaRPr lang="en-CA" sz="1800" dirty="0" smtClean="0"/>
          </a:p>
          <a:p>
            <a:pPr lvl="1" indent="0">
              <a:buNone/>
            </a:pPr>
            <a:endParaRPr lang="en-CA" sz="1800" dirty="0" smtClean="0">
              <a:ea typeface="+mn-ea"/>
              <a:cs typeface="+mn-cs"/>
            </a:endParaRPr>
          </a:p>
          <a:p>
            <a:pPr lvl="1" indent="0">
              <a:buNone/>
            </a:pPr>
            <a:endParaRPr lang="en-CA" sz="1800" dirty="0" smtClean="0">
              <a:ea typeface="+mn-ea"/>
              <a:cs typeface="+mn-cs"/>
            </a:endParaRPr>
          </a:p>
          <a:p>
            <a:pPr lvl="1"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Acquisition of US Vacation</a:t>
            </a:r>
            <a:br>
              <a:rPr lang="en-CA" sz="2800" dirty="0" smtClean="0"/>
            </a:br>
            <a:r>
              <a:rPr lang="en-CA" sz="2800" dirty="0" smtClean="0"/>
              <a:t>Property by Canadian Resident</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37</a:t>
            </a:fld>
            <a:endParaRPr lang="en-US" altLang="en-US" dirty="0"/>
          </a:p>
        </p:txBody>
      </p:sp>
      <p:sp>
        <p:nvSpPr>
          <p:cNvPr id="6" name="Oval 42"/>
          <p:cNvSpPr>
            <a:spLocks noChangeArrowheads="1"/>
          </p:cNvSpPr>
          <p:nvPr/>
        </p:nvSpPr>
        <p:spPr bwMode="auto">
          <a:xfrm>
            <a:off x="457200" y="1828800"/>
            <a:ext cx="1066800" cy="958850"/>
          </a:xfrm>
          <a:prstGeom prst="ellipse">
            <a:avLst/>
          </a:prstGeom>
          <a:solidFill>
            <a:srgbClr val="FFFFFF"/>
          </a:solidFill>
          <a:ln w="9525">
            <a:solidFill>
              <a:srgbClr val="000000"/>
            </a:solidFill>
            <a:round/>
            <a:headEnd/>
            <a:tailEnd/>
          </a:ln>
        </p:spPr>
        <p:txBody>
          <a:bodyPr lIns="0" rIns="0"/>
          <a:lstStyle/>
          <a:p>
            <a:pPr algn="ctr">
              <a:lnSpc>
                <a:spcPct val="80000"/>
              </a:lnSpc>
            </a:pPr>
            <a:endParaRPr lang="en-CA" altLang="en-US" sz="700" baseline="0" dirty="0">
              <a:solidFill>
                <a:srgbClr val="000000"/>
              </a:solidFill>
            </a:endParaRPr>
          </a:p>
          <a:p>
            <a:pPr algn="ctr">
              <a:lnSpc>
                <a:spcPct val="80000"/>
              </a:lnSpc>
              <a:spcBef>
                <a:spcPts val="600"/>
              </a:spcBef>
            </a:pPr>
            <a:r>
              <a:rPr lang="en-CA" altLang="en-US" sz="1050" baseline="0" dirty="0">
                <a:solidFill>
                  <a:srgbClr val="000000"/>
                </a:solidFill>
              </a:rPr>
              <a:t>Canadian settlor</a:t>
            </a:r>
          </a:p>
        </p:txBody>
      </p:sp>
      <p:sp>
        <p:nvSpPr>
          <p:cNvPr id="7" name="Oval 32"/>
          <p:cNvSpPr>
            <a:spLocks noChangeArrowheads="1"/>
          </p:cNvSpPr>
          <p:nvPr/>
        </p:nvSpPr>
        <p:spPr bwMode="auto">
          <a:xfrm>
            <a:off x="2176462" y="1828800"/>
            <a:ext cx="1023938" cy="958850"/>
          </a:xfrm>
          <a:prstGeom prst="ellipse">
            <a:avLst/>
          </a:prstGeom>
          <a:solidFill>
            <a:srgbClr val="FFFFFF"/>
          </a:solidFill>
          <a:ln w="9525">
            <a:solidFill>
              <a:srgbClr val="000000"/>
            </a:solidFill>
            <a:round/>
            <a:headEnd/>
            <a:tailEnd/>
          </a:ln>
        </p:spPr>
        <p:txBody>
          <a:bodyPr lIns="0" rIns="0"/>
          <a:lstStyle/>
          <a:p>
            <a:pPr algn="ctr">
              <a:lnSpc>
                <a:spcPct val="80000"/>
              </a:lnSpc>
            </a:pPr>
            <a:r>
              <a:rPr lang="en-CA" altLang="en-US" sz="900" baseline="0" dirty="0">
                <a:solidFill>
                  <a:srgbClr val="000000"/>
                </a:solidFill>
              </a:rPr>
              <a:t>Canadian </a:t>
            </a:r>
            <a:r>
              <a:rPr lang="en-CA" altLang="en-US" sz="900" baseline="0" dirty="0" smtClean="0">
                <a:solidFill>
                  <a:srgbClr val="000000"/>
                </a:solidFill>
              </a:rPr>
              <a:t>spouse </a:t>
            </a:r>
            <a:r>
              <a:rPr lang="en-CA" altLang="en-US" sz="900" baseline="0" dirty="0">
                <a:solidFill>
                  <a:srgbClr val="000000"/>
                </a:solidFill>
              </a:rPr>
              <a:t>and </a:t>
            </a:r>
            <a:r>
              <a:rPr lang="en-CA" altLang="en-US" sz="900" baseline="0" dirty="0" smtClean="0">
                <a:solidFill>
                  <a:srgbClr val="000000"/>
                </a:solidFill>
              </a:rPr>
              <a:t>descendants </a:t>
            </a:r>
            <a:r>
              <a:rPr lang="en-CA" altLang="en-US" sz="900" dirty="0">
                <a:solidFill>
                  <a:srgbClr val="000000"/>
                </a:solidFill>
              </a:rPr>
              <a:t>(US </a:t>
            </a:r>
            <a:r>
              <a:rPr lang="en-CA" altLang="en-US" sz="900" dirty="0" smtClean="0">
                <a:solidFill>
                  <a:srgbClr val="000000"/>
                </a:solidFill>
              </a:rPr>
              <a:t>citizens)</a:t>
            </a:r>
            <a:endParaRPr lang="en-CA" altLang="en-US" sz="900" baseline="0" dirty="0">
              <a:solidFill>
                <a:srgbClr val="000000"/>
              </a:solidFill>
            </a:endParaRPr>
          </a:p>
          <a:p>
            <a:pPr algn="ctr"/>
            <a:r>
              <a:rPr lang="en-CA" altLang="en-US" sz="900" baseline="0" dirty="0">
                <a:solidFill>
                  <a:srgbClr val="000000"/>
                </a:solidFill>
              </a:rPr>
              <a:t>Beneficiaries</a:t>
            </a:r>
          </a:p>
        </p:txBody>
      </p:sp>
      <p:sp>
        <p:nvSpPr>
          <p:cNvPr id="8" name="AutoShape 27"/>
          <p:cNvSpPr>
            <a:spLocks noChangeArrowheads="1"/>
          </p:cNvSpPr>
          <p:nvPr/>
        </p:nvSpPr>
        <p:spPr bwMode="auto">
          <a:xfrm>
            <a:off x="857250" y="2508250"/>
            <a:ext cx="1943100" cy="1377950"/>
          </a:xfrm>
          <a:prstGeom prst="triangle">
            <a:avLst>
              <a:gd name="adj" fmla="val 52704"/>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9" name="Rectangle 36"/>
          <p:cNvSpPr>
            <a:spLocks noChangeArrowheads="1"/>
          </p:cNvSpPr>
          <p:nvPr/>
        </p:nvSpPr>
        <p:spPr bwMode="auto">
          <a:xfrm>
            <a:off x="1419225" y="3154363"/>
            <a:ext cx="9207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baseline="0" dirty="0">
                <a:solidFill>
                  <a:srgbClr val="000000"/>
                </a:solidFill>
              </a:rPr>
              <a:t>Canadian</a:t>
            </a:r>
          </a:p>
          <a:p>
            <a:pPr algn="ctr"/>
            <a:r>
              <a:rPr lang="en-US" altLang="en-US" sz="1050" baseline="0" dirty="0">
                <a:solidFill>
                  <a:srgbClr val="000000"/>
                </a:solidFill>
              </a:rPr>
              <a:t>Trust</a:t>
            </a:r>
            <a:endParaRPr lang="en-CA" altLang="en-US" sz="1050" baseline="0" dirty="0">
              <a:solidFill>
                <a:srgbClr val="000000"/>
              </a:solidFill>
            </a:endParaRPr>
          </a:p>
        </p:txBody>
      </p:sp>
      <p:sp>
        <p:nvSpPr>
          <p:cNvPr id="10" name="Line 38"/>
          <p:cNvSpPr>
            <a:spLocks noChangeShapeType="1"/>
          </p:cNvSpPr>
          <p:nvPr/>
        </p:nvSpPr>
        <p:spPr bwMode="auto">
          <a:xfrm flipH="1">
            <a:off x="1790700" y="3876675"/>
            <a:ext cx="0" cy="361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1" name="Rectangle 39"/>
          <p:cNvSpPr>
            <a:spLocks noChangeArrowheads="1"/>
          </p:cNvSpPr>
          <p:nvPr/>
        </p:nvSpPr>
        <p:spPr bwMode="auto">
          <a:xfrm>
            <a:off x="1317625" y="4287838"/>
            <a:ext cx="1022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050" baseline="0" dirty="0">
                <a:solidFill>
                  <a:srgbClr val="000000"/>
                </a:solidFill>
              </a:rPr>
              <a:t>US Vacation Property</a:t>
            </a:r>
            <a:endParaRPr lang="en-CA" altLang="en-US" sz="1050" baseline="0" dirty="0">
              <a:solidFill>
                <a:srgbClr val="000000"/>
              </a:solidFill>
            </a:endParaRPr>
          </a:p>
        </p:txBody>
      </p:sp>
      <p:sp>
        <p:nvSpPr>
          <p:cNvPr id="12" name="Line 43"/>
          <p:cNvSpPr>
            <a:spLocks noChangeShapeType="1"/>
          </p:cNvSpPr>
          <p:nvPr/>
        </p:nvSpPr>
        <p:spPr bwMode="auto">
          <a:xfrm>
            <a:off x="990600" y="2787650"/>
            <a:ext cx="415925"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3" name="Line 33"/>
          <p:cNvSpPr>
            <a:spLocks noChangeShapeType="1"/>
          </p:cNvSpPr>
          <p:nvPr/>
        </p:nvSpPr>
        <p:spPr bwMode="auto">
          <a:xfrm flipV="1">
            <a:off x="2324101" y="2787650"/>
            <a:ext cx="364330" cy="387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4" name="Text Placeholder 3"/>
          <p:cNvSpPr txBox="1">
            <a:spLocks/>
          </p:cNvSpPr>
          <p:nvPr/>
        </p:nvSpPr>
        <p:spPr>
          <a:xfrm>
            <a:off x="3657600" y="1368426"/>
            <a:ext cx="4876800" cy="4575174"/>
          </a:xfrm>
          <a:prstGeom prst="rect">
            <a:avLst/>
          </a:prstGeom>
        </p:spPr>
        <p:txBody>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a:spcBef>
                <a:spcPct val="20000"/>
              </a:spcBef>
            </a:pPr>
            <a:r>
              <a:rPr lang="en-US" altLang="en-US" sz="2200" b="1" dirty="0">
                <a:latin typeface="Arial" charset="0"/>
              </a:rPr>
              <a:t>Canadian Tax Consequences - </a:t>
            </a:r>
          </a:p>
          <a:p>
            <a:r>
              <a:rPr lang="en-US" altLang="en-US" sz="2200" b="1" dirty="0" smtClean="0">
                <a:latin typeface="Arial" charset="0"/>
              </a:rPr>
              <a:t>Attribution Rules</a:t>
            </a:r>
            <a:endParaRPr lang="en-US" altLang="en-US" sz="2200" b="1" dirty="0">
              <a:latin typeface="Arial" charset="0"/>
            </a:endParaRPr>
          </a:p>
          <a:p>
            <a:pPr algn="just">
              <a:spcBef>
                <a:spcPct val="20000"/>
              </a:spcBef>
              <a:buFont typeface="Arial" panose="020B0604020202020204" pitchFamily="34" charset="0"/>
              <a:buChar char="•"/>
            </a:pPr>
            <a:r>
              <a:rPr lang="en-US" altLang="en-US" sz="1400" dirty="0" smtClean="0">
                <a:latin typeface="Arial" charset="0"/>
              </a:rPr>
              <a:t>S. 75(2) will not apply if settlor cannot receive trust property (or substituted property) and cannot direct trust decisions on distributions or other dispositions of property</a:t>
            </a:r>
            <a:endParaRPr lang="en-US" altLang="en-US" sz="1400" dirty="0">
              <a:latin typeface="Arial" charset="0"/>
            </a:endParaRPr>
          </a:p>
          <a:p>
            <a:pPr lvl="1" algn="just">
              <a:spcBef>
                <a:spcPct val="20000"/>
              </a:spcBef>
              <a:buFont typeface="Arial" panose="020B0604020202020204" pitchFamily="34" charset="0"/>
              <a:buChar char="•"/>
            </a:pPr>
            <a:r>
              <a:rPr lang="en-US" altLang="en-US" sz="1400" dirty="0" smtClean="0">
                <a:latin typeface="Arial" charset="0"/>
              </a:rPr>
              <a:t>Application of s. 75(2) would preclude roll out to other beneficiaries during lifetime of settlor</a:t>
            </a:r>
          </a:p>
          <a:p>
            <a:pPr lvl="1" algn="just">
              <a:spcBef>
                <a:spcPct val="20000"/>
              </a:spcBef>
              <a:buFont typeface="Arial" panose="020B0604020202020204" pitchFamily="34" charset="0"/>
              <a:buChar char="•"/>
            </a:pPr>
            <a:r>
              <a:rPr lang="en-US" altLang="en-US" sz="1400" dirty="0" smtClean="0">
                <a:latin typeface="Arial" charset="0"/>
              </a:rPr>
              <a:t>Can also cause mismatch of credit on sale requiring roll out to settlor then sale by settlor or distribution of proceeds to settlor such that gain taxed to settlor in Canada and US</a:t>
            </a:r>
            <a:endParaRPr lang="en-US" altLang="en-US" sz="1400" dirty="0">
              <a:latin typeface="Arial" charset="0"/>
            </a:endParaRPr>
          </a:p>
          <a:p>
            <a:pPr marL="457200" lvl="1" indent="0" algn="just">
              <a:spcBef>
                <a:spcPct val="20000"/>
              </a:spcBef>
            </a:pPr>
            <a:endParaRPr lang="en-US" altLang="en-US" sz="1300" dirty="0" smtClean="0">
              <a:latin typeface="Arial" charset="0"/>
            </a:endParaRPr>
          </a:p>
          <a:p>
            <a:pPr lvl="1" algn="just">
              <a:spcBef>
                <a:spcPct val="20000"/>
              </a:spcBef>
              <a:buFont typeface="Arial" panose="020B0604020202020204" pitchFamily="34" charset="0"/>
              <a:buChar char="•"/>
            </a:pPr>
            <a:endParaRPr lang="en-US" altLang="en-US" sz="1300" baseline="0" dirty="0" smtClean="0">
              <a:latin typeface="Arial" charset="0"/>
            </a:endParaRPr>
          </a:p>
          <a:p>
            <a:pPr marL="0" indent="0">
              <a:spcBef>
                <a:spcPct val="20000"/>
              </a:spcBef>
            </a:pPr>
            <a:endParaRPr lang="en-US" altLang="en-US" sz="1300" baseline="0" dirty="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None/>
            </a:pPr>
            <a:endParaRPr lang="en-US" altLang="en-US" sz="2200" b="1" baseline="0" dirty="0">
              <a:latin typeface="Arial" charset="0"/>
            </a:endParaRPr>
          </a:p>
          <a:p>
            <a:pPr>
              <a:spcBef>
                <a:spcPct val="20000"/>
              </a:spcBef>
              <a:buClr>
                <a:schemeClr val="accent2"/>
              </a:buClr>
              <a:buFont typeface="Wingdings" pitchFamily="2" charset="2"/>
              <a:buNone/>
            </a:pPr>
            <a:endParaRPr lang="en-US" altLang="en-US" sz="1300" baseline="0" dirty="0">
              <a:latin typeface="Arial" charset="0"/>
            </a:endParaRPr>
          </a:p>
          <a:p>
            <a:pPr>
              <a:spcBef>
                <a:spcPct val="20000"/>
              </a:spcBef>
              <a:buFont typeface="Arial" charset="0"/>
              <a:buAutoNum type="arabicParenR"/>
            </a:pPr>
            <a:endParaRPr lang="en-US" altLang="en-US" sz="2200" b="1" baseline="0" dirty="0">
              <a:latin typeface="Arial" charset="0"/>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640453374"/>
      </p:ext>
    </p:extLst>
  </p:cSld>
  <p:clrMapOvr>
    <a:masterClrMapping/>
  </p:clrMapOvr>
  <p:transition spd="med">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2" y="1447800"/>
            <a:ext cx="8307387" cy="5334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endParaRPr lang="en-CA" sz="1800" dirty="0" smtClean="0"/>
          </a:p>
          <a:p>
            <a:pPr lvl="1" indent="0">
              <a:buNone/>
            </a:pPr>
            <a:endParaRPr lang="en-CA" sz="1800" dirty="0" smtClean="0">
              <a:ea typeface="+mn-ea"/>
              <a:cs typeface="+mn-cs"/>
            </a:endParaRPr>
          </a:p>
          <a:p>
            <a:pPr lvl="1" indent="0">
              <a:buNone/>
            </a:pPr>
            <a:endParaRPr lang="en-CA" sz="1800" dirty="0" smtClean="0">
              <a:ea typeface="+mn-ea"/>
              <a:cs typeface="+mn-cs"/>
            </a:endParaRPr>
          </a:p>
          <a:p>
            <a:pPr lvl="1"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Acquisition of US Vacation</a:t>
            </a:r>
            <a:br>
              <a:rPr lang="en-CA" sz="2800" dirty="0" smtClean="0"/>
            </a:br>
            <a:r>
              <a:rPr lang="en-CA" sz="2800" dirty="0" smtClean="0"/>
              <a:t>Property by Canadian Resident</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38</a:t>
            </a:fld>
            <a:endParaRPr lang="en-US" altLang="en-US" dirty="0"/>
          </a:p>
        </p:txBody>
      </p:sp>
      <p:sp>
        <p:nvSpPr>
          <p:cNvPr id="6" name="Oval 42"/>
          <p:cNvSpPr>
            <a:spLocks noChangeArrowheads="1"/>
          </p:cNvSpPr>
          <p:nvPr/>
        </p:nvSpPr>
        <p:spPr bwMode="auto">
          <a:xfrm>
            <a:off x="457200" y="1828800"/>
            <a:ext cx="1066800" cy="958850"/>
          </a:xfrm>
          <a:prstGeom prst="ellipse">
            <a:avLst/>
          </a:prstGeom>
          <a:solidFill>
            <a:srgbClr val="FFFFFF"/>
          </a:solidFill>
          <a:ln w="9525">
            <a:solidFill>
              <a:srgbClr val="000000"/>
            </a:solidFill>
            <a:round/>
            <a:headEnd/>
            <a:tailEnd/>
          </a:ln>
        </p:spPr>
        <p:txBody>
          <a:bodyPr lIns="0" rIns="0"/>
          <a:lstStyle/>
          <a:p>
            <a:pPr algn="ctr">
              <a:lnSpc>
                <a:spcPct val="80000"/>
              </a:lnSpc>
            </a:pPr>
            <a:endParaRPr lang="en-CA" altLang="en-US" sz="700" baseline="0" dirty="0">
              <a:solidFill>
                <a:srgbClr val="000000"/>
              </a:solidFill>
            </a:endParaRPr>
          </a:p>
          <a:p>
            <a:pPr algn="ctr">
              <a:lnSpc>
                <a:spcPct val="80000"/>
              </a:lnSpc>
              <a:spcBef>
                <a:spcPts val="600"/>
              </a:spcBef>
            </a:pPr>
            <a:r>
              <a:rPr lang="en-CA" altLang="en-US" sz="1050" baseline="0" dirty="0">
                <a:solidFill>
                  <a:srgbClr val="000000"/>
                </a:solidFill>
              </a:rPr>
              <a:t>Canadian settlor</a:t>
            </a:r>
          </a:p>
        </p:txBody>
      </p:sp>
      <p:sp>
        <p:nvSpPr>
          <p:cNvPr id="7" name="Oval 32"/>
          <p:cNvSpPr>
            <a:spLocks noChangeArrowheads="1"/>
          </p:cNvSpPr>
          <p:nvPr/>
        </p:nvSpPr>
        <p:spPr bwMode="auto">
          <a:xfrm>
            <a:off x="2176462" y="1828800"/>
            <a:ext cx="1023938" cy="958850"/>
          </a:xfrm>
          <a:prstGeom prst="ellipse">
            <a:avLst/>
          </a:prstGeom>
          <a:solidFill>
            <a:srgbClr val="FFFFFF"/>
          </a:solidFill>
          <a:ln w="9525">
            <a:solidFill>
              <a:srgbClr val="000000"/>
            </a:solidFill>
            <a:round/>
            <a:headEnd/>
            <a:tailEnd/>
          </a:ln>
        </p:spPr>
        <p:txBody>
          <a:bodyPr lIns="0" rIns="0"/>
          <a:lstStyle/>
          <a:p>
            <a:pPr algn="ctr">
              <a:lnSpc>
                <a:spcPct val="80000"/>
              </a:lnSpc>
            </a:pPr>
            <a:r>
              <a:rPr lang="en-CA" altLang="en-US" sz="900" baseline="0" dirty="0">
                <a:solidFill>
                  <a:srgbClr val="000000"/>
                </a:solidFill>
              </a:rPr>
              <a:t>Canadian </a:t>
            </a:r>
            <a:r>
              <a:rPr lang="en-CA" altLang="en-US" sz="900" baseline="0" dirty="0" smtClean="0">
                <a:solidFill>
                  <a:srgbClr val="000000"/>
                </a:solidFill>
              </a:rPr>
              <a:t>spouse </a:t>
            </a:r>
            <a:r>
              <a:rPr lang="en-CA" altLang="en-US" sz="900" baseline="0" dirty="0">
                <a:solidFill>
                  <a:srgbClr val="000000"/>
                </a:solidFill>
              </a:rPr>
              <a:t>and </a:t>
            </a:r>
            <a:r>
              <a:rPr lang="en-CA" altLang="en-US" sz="900" baseline="0" dirty="0" smtClean="0">
                <a:solidFill>
                  <a:srgbClr val="000000"/>
                </a:solidFill>
              </a:rPr>
              <a:t>descendants </a:t>
            </a:r>
            <a:r>
              <a:rPr lang="en-CA" altLang="en-US" sz="900" dirty="0">
                <a:solidFill>
                  <a:srgbClr val="000000"/>
                </a:solidFill>
              </a:rPr>
              <a:t>(US </a:t>
            </a:r>
            <a:r>
              <a:rPr lang="en-CA" altLang="en-US" sz="900" dirty="0" smtClean="0">
                <a:solidFill>
                  <a:srgbClr val="000000"/>
                </a:solidFill>
              </a:rPr>
              <a:t>citizens)</a:t>
            </a:r>
            <a:endParaRPr lang="en-CA" altLang="en-US" sz="900" baseline="0" dirty="0">
              <a:solidFill>
                <a:srgbClr val="000000"/>
              </a:solidFill>
            </a:endParaRPr>
          </a:p>
          <a:p>
            <a:pPr algn="ctr"/>
            <a:r>
              <a:rPr lang="en-CA" altLang="en-US" sz="900" baseline="0" dirty="0">
                <a:solidFill>
                  <a:srgbClr val="000000"/>
                </a:solidFill>
              </a:rPr>
              <a:t>Beneficiaries</a:t>
            </a:r>
          </a:p>
        </p:txBody>
      </p:sp>
      <p:sp>
        <p:nvSpPr>
          <p:cNvPr id="8" name="AutoShape 27"/>
          <p:cNvSpPr>
            <a:spLocks noChangeArrowheads="1"/>
          </p:cNvSpPr>
          <p:nvPr/>
        </p:nvSpPr>
        <p:spPr bwMode="auto">
          <a:xfrm>
            <a:off x="857250" y="2508250"/>
            <a:ext cx="1943100" cy="1377950"/>
          </a:xfrm>
          <a:prstGeom prst="triangle">
            <a:avLst>
              <a:gd name="adj" fmla="val 52704"/>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9" name="Rectangle 36"/>
          <p:cNvSpPr>
            <a:spLocks noChangeArrowheads="1"/>
          </p:cNvSpPr>
          <p:nvPr/>
        </p:nvSpPr>
        <p:spPr bwMode="auto">
          <a:xfrm>
            <a:off x="1419225" y="3154363"/>
            <a:ext cx="9207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baseline="0" dirty="0">
                <a:solidFill>
                  <a:srgbClr val="000000"/>
                </a:solidFill>
              </a:rPr>
              <a:t>Canadian</a:t>
            </a:r>
          </a:p>
          <a:p>
            <a:pPr algn="ctr"/>
            <a:r>
              <a:rPr lang="en-US" altLang="en-US" sz="1050" baseline="0" dirty="0">
                <a:solidFill>
                  <a:srgbClr val="000000"/>
                </a:solidFill>
              </a:rPr>
              <a:t>Trust</a:t>
            </a:r>
            <a:endParaRPr lang="en-CA" altLang="en-US" sz="1050" baseline="0" dirty="0">
              <a:solidFill>
                <a:srgbClr val="000000"/>
              </a:solidFill>
            </a:endParaRPr>
          </a:p>
        </p:txBody>
      </p:sp>
      <p:sp>
        <p:nvSpPr>
          <p:cNvPr id="10" name="Line 38"/>
          <p:cNvSpPr>
            <a:spLocks noChangeShapeType="1"/>
          </p:cNvSpPr>
          <p:nvPr/>
        </p:nvSpPr>
        <p:spPr bwMode="auto">
          <a:xfrm flipH="1">
            <a:off x="1790700" y="3876675"/>
            <a:ext cx="0" cy="361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1" name="Rectangle 39"/>
          <p:cNvSpPr>
            <a:spLocks noChangeArrowheads="1"/>
          </p:cNvSpPr>
          <p:nvPr/>
        </p:nvSpPr>
        <p:spPr bwMode="auto">
          <a:xfrm>
            <a:off x="1317625" y="4287838"/>
            <a:ext cx="1022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050" baseline="0" dirty="0">
                <a:solidFill>
                  <a:srgbClr val="000000"/>
                </a:solidFill>
              </a:rPr>
              <a:t>US Vacation Property</a:t>
            </a:r>
            <a:endParaRPr lang="en-CA" altLang="en-US" sz="1050" baseline="0" dirty="0">
              <a:solidFill>
                <a:srgbClr val="000000"/>
              </a:solidFill>
            </a:endParaRPr>
          </a:p>
        </p:txBody>
      </p:sp>
      <p:sp>
        <p:nvSpPr>
          <p:cNvPr id="12" name="Line 43"/>
          <p:cNvSpPr>
            <a:spLocks noChangeShapeType="1"/>
          </p:cNvSpPr>
          <p:nvPr/>
        </p:nvSpPr>
        <p:spPr bwMode="auto">
          <a:xfrm>
            <a:off x="990600" y="2787650"/>
            <a:ext cx="415925"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3" name="Line 33"/>
          <p:cNvSpPr>
            <a:spLocks noChangeShapeType="1"/>
          </p:cNvSpPr>
          <p:nvPr/>
        </p:nvSpPr>
        <p:spPr bwMode="auto">
          <a:xfrm flipV="1">
            <a:off x="2324101" y="2787650"/>
            <a:ext cx="364330" cy="387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4" name="Text Placeholder 3"/>
          <p:cNvSpPr txBox="1">
            <a:spLocks/>
          </p:cNvSpPr>
          <p:nvPr/>
        </p:nvSpPr>
        <p:spPr>
          <a:xfrm>
            <a:off x="3657600" y="1368426"/>
            <a:ext cx="4876800" cy="4575174"/>
          </a:xfrm>
          <a:prstGeom prst="rect">
            <a:avLst/>
          </a:prstGeom>
        </p:spPr>
        <p:txBody>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a:spcBef>
                <a:spcPct val="20000"/>
              </a:spcBef>
            </a:pPr>
            <a:r>
              <a:rPr lang="en-US" altLang="en-US" sz="2200" b="1" dirty="0">
                <a:latin typeface="Arial" charset="0"/>
              </a:rPr>
              <a:t>Canadian Tax Consequences - </a:t>
            </a:r>
          </a:p>
          <a:p>
            <a:r>
              <a:rPr lang="en-US" altLang="en-US" sz="2200" b="1" dirty="0" smtClean="0">
                <a:latin typeface="Arial" charset="0"/>
              </a:rPr>
              <a:t>21 Year Rule</a:t>
            </a:r>
            <a:endParaRPr lang="en-US" altLang="en-US" sz="2200" b="1" dirty="0">
              <a:latin typeface="Arial" charset="0"/>
            </a:endParaRPr>
          </a:p>
          <a:p>
            <a:pPr algn="just">
              <a:spcBef>
                <a:spcPct val="20000"/>
              </a:spcBef>
              <a:buFont typeface="Arial" panose="020B0604020202020204" pitchFamily="34" charset="0"/>
              <a:buChar char="•"/>
            </a:pPr>
            <a:r>
              <a:rPr lang="en-US" altLang="en-US" sz="1300" dirty="0" smtClean="0">
                <a:latin typeface="Arial" charset="0"/>
              </a:rPr>
              <a:t>The trust is subject to the 21-year rule i.e. it is deemed to dispose of the property on each 21</a:t>
            </a:r>
            <a:r>
              <a:rPr lang="en-US" altLang="en-US" sz="1300" baseline="30000" dirty="0" smtClean="0">
                <a:latin typeface="Arial" charset="0"/>
              </a:rPr>
              <a:t>st</a:t>
            </a:r>
            <a:r>
              <a:rPr lang="en-US" altLang="en-US" sz="1300" dirty="0" smtClean="0">
                <a:latin typeface="Arial" charset="0"/>
              </a:rPr>
              <a:t> anniversary of the settlement of the trust. Property can be distributed to a Canadian resident beneficiary on a tax-deferred basis before the 21-year rule applies</a:t>
            </a:r>
          </a:p>
          <a:p>
            <a:pPr algn="just">
              <a:spcBef>
                <a:spcPct val="20000"/>
              </a:spcBef>
              <a:buFont typeface="Arial" panose="020B0604020202020204" pitchFamily="34" charset="0"/>
              <a:buChar char="•"/>
            </a:pPr>
            <a:r>
              <a:rPr lang="en-US" altLang="en-US" sz="1300" dirty="0" smtClean="0">
                <a:latin typeface="Arial" charset="0"/>
              </a:rPr>
              <a:t>Be mindful of 21 year rule - Advisor litigation in </a:t>
            </a:r>
            <a:r>
              <a:rPr lang="en-US" altLang="en-US" sz="1300" i="1" dirty="0" smtClean="0">
                <a:latin typeface="Arial" charset="0"/>
              </a:rPr>
              <a:t>Ozerdine Family Trust </a:t>
            </a:r>
            <a:r>
              <a:rPr lang="en-US" altLang="en-US" sz="1300" dirty="0" smtClean="0">
                <a:latin typeface="Arial" charset="0"/>
              </a:rPr>
              <a:t>case</a:t>
            </a:r>
            <a:r>
              <a:rPr lang="en-US" altLang="en-US" sz="1300" i="1" dirty="0" smtClean="0">
                <a:latin typeface="Arial" charset="0"/>
              </a:rPr>
              <a:t> – </a:t>
            </a:r>
            <a:r>
              <a:rPr lang="en-US" altLang="en-US" sz="1300" dirty="0" smtClean="0">
                <a:latin typeface="Arial" charset="0"/>
              </a:rPr>
              <a:t>2017 decision</a:t>
            </a:r>
            <a:r>
              <a:rPr lang="en-US" altLang="en-US" sz="1300" i="1" dirty="0" smtClean="0">
                <a:latin typeface="Arial" charset="0"/>
              </a:rPr>
              <a:t> </a:t>
            </a:r>
            <a:r>
              <a:rPr lang="en-US" altLang="en-US" sz="1300" dirty="0" smtClean="0">
                <a:latin typeface="Arial" charset="0"/>
              </a:rPr>
              <a:t>where clients not warned of impending 21 year deemed disposition date and planning to avoid or reduce taxes</a:t>
            </a:r>
          </a:p>
          <a:p>
            <a:pPr lvl="1" algn="just">
              <a:spcBef>
                <a:spcPct val="20000"/>
              </a:spcBef>
              <a:buFont typeface="Arial" panose="020B0604020202020204" pitchFamily="34" charset="0"/>
              <a:buChar char="•"/>
            </a:pPr>
            <a:r>
              <a:rPr lang="en-US" altLang="en-US" sz="1300" dirty="0" smtClean="0">
                <a:latin typeface="Arial" charset="0"/>
              </a:rPr>
              <a:t>Consider putting year of settlement in trust name i.e. Smith Family Trust (2017)</a:t>
            </a:r>
          </a:p>
          <a:p>
            <a:pPr lvl="1" algn="just">
              <a:spcBef>
                <a:spcPct val="20000"/>
              </a:spcBef>
              <a:buFont typeface="Arial" panose="020B0604020202020204" pitchFamily="34" charset="0"/>
              <a:buChar char="•"/>
            </a:pPr>
            <a:r>
              <a:rPr lang="en-US" altLang="en-US" sz="1300" dirty="0" smtClean="0">
                <a:latin typeface="Arial" charset="0"/>
              </a:rPr>
              <a:t>Consider </a:t>
            </a:r>
            <a:r>
              <a:rPr lang="en-US" altLang="en-US" sz="1200" dirty="0" smtClean="0">
                <a:latin typeface="Arial" charset="0"/>
                <a:cs typeface="Arial" charset="0"/>
              </a:rPr>
              <a:t>“doomsday system”</a:t>
            </a:r>
            <a:endParaRPr lang="en-US" altLang="en-US" sz="1300" dirty="0" smtClean="0">
              <a:latin typeface="Arial" charset="0"/>
            </a:endParaRPr>
          </a:p>
          <a:p>
            <a:pPr lvl="1" algn="just">
              <a:spcBef>
                <a:spcPct val="20000"/>
              </a:spcBef>
              <a:buFont typeface="Arial" panose="020B0604020202020204" pitchFamily="34" charset="0"/>
              <a:buChar char="•"/>
            </a:pPr>
            <a:r>
              <a:rPr lang="en-US" altLang="en-US" sz="1300" dirty="0" smtClean="0">
                <a:latin typeface="Arial" charset="0"/>
              </a:rPr>
              <a:t>Provide in trust that 6 months before 21</a:t>
            </a:r>
            <a:r>
              <a:rPr lang="en-US" altLang="en-US" sz="1300" baseline="30000" dirty="0" smtClean="0">
                <a:latin typeface="Arial" charset="0"/>
              </a:rPr>
              <a:t>st</a:t>
            </a:r>
            <a:r>
              <a:rPr lang="en-US" altLang="en-US" sz="1300" dirty="0" smtClean="0">
                <a:latin typeface="Arial" charset="0"/>
              </a:rPr>
              <a:t> anniversary trustees shall consider impact of 21 year rule</a:t>
            </a:r>
          </a:p>
          <a:p>
            <a:pPr lvl="1" algn="just">
              <a:spcBef>
                <a:spcPct val="20000"/>
              </a:spcBef>
              <a:buFont typeface="Arial" panose="020B0604020202020204" pitchFamily="34" charset="0"/>
              <a:buChar char="•"/>
            </a:pPr>
            <a:r>
              <a:rPr lang="en-US" altLang="en-US" sz="1300" dirty="0" smtClean="0">
                <a:latin typeface="Arial" charset="0"/>
              </a:rPr>
              <a:t>Note T3 requires date trust was created so CRA can determine 21 year deemed disposition date</a:t>
            </a:r>
          </a:p>
          <a:p>
            <a:pPr marL="457200" lvl="1" indent="0" algn="just">
              <a:spcBef>
                <a:spcPct val="20000"/>
              </a:spcBef>
            </a:pPr>
            <a:endParaRPr lang="en-US" altLang="en-US" sz="1300" dirty="0" smtClean="0">
              <a:latin typeface="Arial" charset="0"/>
            </a:endParaRPr>
          </a:p>
          <a:p>
            <a:pPr lvl="1" algn="just">
              <a:spcBef>
                <a:spcPct val="20000"/>
              </a:spcBef>
              <a:buFont typeface="Arial" panose="020B0604020202020204" pitchFamily="34" charset="0"/>
              <a:buChar char="•"/>
            </a:pPr>
            <a:endParaRPr lang="en-US" altLang="en-US" sz="1300" baseline="0" dirty="0" smtClean="0">
              <a:latin typeface="Arial" charset="0"/>
            </a:endParaRPr>
          </a:p>
          <a:p>
            <a:pPr marL="0" indent="0">
              <a:spcBef>
                <a:spcPct val="20000"/>
              </a:spcBef>
            </a:pPr>
            <a:endParaRPr lang="en-US" altLang="en-US" sz="1300" baseline="0" dirty="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None/>
            </a:pPr>
            <a:endParaRPr lang="en-US" altLang="en-US" sz="2200" b="1" baseline="0" dirty="0">
              <a:latin typeface="Arial" charset="0"/>
            </a:endParaRPr>
          </a:p>
          <a:p>
            <a:pPr>
              <a:spcBef>
                <a:spcPct val="20000"/>
              </a:spcBef>
              <a:buClr>
                <a:schemeClr val="accent2"/>
              </a:buClr>
              <a:buFont typeface="Wingdings" pitchFamily="2" charset="2"/>
              <a:buNone/>
            </a:pPr>
            <a:endParaRPr lang="en-US" altLang="en-US" sz="1300" baseline="0" dirty="0">
              <a:latin typeface="Arial" charset="0"/>
            </a:endParaRPr>
          </a:p>
          <a:p>
            <a:pPr>
              <a:spcBef>
                <a:spcPct val="20000"/>
              </a:spcBef>
              <a:buFont typeface="Arial" charset="0"/>
              <a:buAutoNum type="arabicParenR"/>
            </a:pPr>
            <a:endParaRPr lang="en-US" altLang="en-US" sz="2200" b="1" baseline="0" dirty="0">
              <a:latin typeface="Arial" charset="0"/>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18891446"/>
      </p:ext>
    </p:extLst>
  </p:cSld>
  <p:clrMapOvr>
    <a:masterClrMapping/>
  </p:clrMapOvr>
  <p:transition spd="med">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2" y="1447800"/>
            <a:ext cx="8307387" cy="5334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endParaRPr lang="en-CA" sz="1800" dirty="0" smtClean="0"/>
          </a:p>
          <a:p>
            <a:pPr lvl="1" indent="0">
              <a:buNone/>
            </a:pPr>
            <a:endParaRPr lang="en-CA" sz="1800" dirty="0" smtClean="0">
              <a:ea typeface="+mn-ea"/>
              <a:cs typeface="+mn-cs"/>
            </a:endParaRPr>
          </a:p>
          <a:p>
            <a:pPr lvl="1" indent="0">
              <a:buNone/>
            </a:pPr>
            <a:endParaRPr lang="en-CA" sz="1800" dirty="0" smtClean="0">
              <a:ea typeface="+mn-ea"/>
              <a:cs typeface="+mn-cs"/>
            </a:endParaRPr>
          </a:p>
          <a:p>
            <a:pPr lvl="1"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Acquisition of US Vacation</a:t>
            </a:r>
            <a:br>
              <a:rPr lang="en-CA" sz="2800" dirty="0" smtClean="0"/>
            </a:br>
            <a:r>
              <a:rPr lang="en-CA" sz="2800" dirty="0" smtClean="0"/>
              <a:t>Property by Canadian Resident</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39</a:t>
            </a:fld>
            <a:endParaRPr lang="en-US" altLang="en-US" dirty="0"/>
          </a:p>
        </p:txBody>
      </p:sp>
      <p:sp>
        <p:nvSpPr>
          <p:cNvPr id="6" name="Oval 42"/>
          <p:cNvSpPr>
            <a:spLocks noChangeArrowheads="1"/>
          </p:cNvSpPr>
          <p:nvPr/>
        </p:nvSpPr>
        <p:spPr bwMode="auto">
          <a:xfrm>
            <a:off x="457200" y="1828800"/>
            <a:ext cx="1066800" cy="958850"/>
          </a:xfrm>
          <a:prstGeom prst="ellipse">
            <a:avLst/>
          </a:prstGeom>
          <a:solidFill>
            <a:srgbClr val="FFFFFF"/>
          </a:solidFill>
          <a:ln w="9525">
            <a:solidFill>
              <a:srgbClr val="000000"/>
            </a:solidFill>
            <a:round/>
            <a:headEnd/>
            <a:tailEnd/>
          </a:ln>
        </p:spPr>
        <p:txBody>
          <a:bodyPr lIns="0" rIns="0"/>
          <a:lstStyle/>
          <a:p>
            <a:pPr algn="ctr">
              <a:lnSpc>
                <a:spcPct val="80000"/>
              </a:lnSpc>
            </a:pPr>
            <a:endParaRPr lang="en-CA" altLang="en-US" sz="700" baseline="0" dirty="0">
              <a:solidFill>
                <a:srgbClr val="000000"/>
              </a:solidFill>
            </a:endParaRPr>
          </a:p>
          <a:p>
            <a:pPr algn="ctr">
              <a:lnSpc>
                <a:spcPct val="80000"/>
              </a:lnSpc>
              <a:spcBef>
                <a:spcPts val="600"/>
              </a:spcBef>
            </a:pPr>
            <a:r>
              <a:rPr lang="en-CA" altLang="en-US" sz="1050" baseline="0" dirty="0">
                <a:solidFill>
                  <a:srgbClr val="000000"/>
                </a:solidFill>
              </a:rPr>
              <a:t>Canadian settlor</a:t>
            </a:r>
          </a:p>
        </p:txBody>
      </p:sp>
      <p:sp>
        <p:nvSpPr>
          <p:cNvPr id="7" name="Oval 32"/>
          <p:cNvSpPr>
            <a:spLocks noChangeArrowheads="1"/>
          </p:cNvSpPr>
          <p:nvPr/>
        </p:nvSpPr>
        <p:spPr bwMode="auto">
          <a:xfrm>
            <a:off x="2176462" y="1828800"/>
            <a:ext cx="1023938" cy="958850"/>
          </a:xfrm>
          <a:prstGeom prst="ellipse">
            <a:avLst/>
          </a:prstGeom>
          <a:solidFill>
            <a:srgbClr val="FFFFFF"/>
          </a:solidFill>
          <a:ln w="9525">
            <a:solidFill>
              <a:srgbClr val="000000"/>
            </a:solidFill>
            <a:round/>
            <a:headEnd/>
            <a:tailEnd/>
          </a:ln>
        </p:spPr>
        <p:txBody>
          <a:bodyPr lIns="0" rIns="0"/>
          <a:lstStyle/>
          <a:p>
            <a:pPr algn="ctr">
              <a:lnSpc>
                <a:spcPct val="80000"/>
              </a:lnSpc>
            </a:pPr>
            <a:r>
              <a:rPr lang="en-CA" altLang="en-US" sz="900" baseline="0" dirty="0">
                <a:solidFill>
                  <a:srgbClr val="000000"/>
                </a:solidFill>
              </a:rPr>
              <a:t>Canadian </a:t>
            </a:r>
            <a:r>
              <a:rPr lang="en-CA" altLang="en-US" sz="900" baseline="0" dirty="0" smtClean="0">
                <a:solidFill>
                  <a:srgbClr val="000000"/>
                </a:solidFill>
              </a:rPr>
              <a:t>spouse </a:t>
            </a:r>
            <a:r>
              <a:rPr lang="en-CA" altLang="en-US" sz="900" baseline="0" dirty="0">
                <a:solidFill>
                  <a:srgbClr val="000000"/>
                </a:solidFill>
              </a:rPr>
              <a:t>and </a:t>
            </a:r>
            <a:r>
              <a:rPr lang="en-CA" altLang="en-US" sz="900" baseline="0" dirty="0" smtClean="0">
                <a:solidFill>
                  <a:srgbClr val="000000"/>
                </a:solidFill>
              </a:rPr>
              <a:t>descendants </a:t>
            </a:r>
            <a:r>
              <a:rPr lang="en-CA" altLang="en-US" sz="900" dirty="0">
                <a:solidFill>
                  <a:srgbClr val="000000"/>
                </a:solidFill>
              </a:rPr>
              <a:t>(US </a:t>
            </a:r>
            <a:r>
              <a:rPr lang="en-CA" altLang="en-US" sz="900" dirty="0" smtClean="0">
                <a:solidFill>
                  <a:srgbClr val="000000"/>
                </a:solidFill>
              </a:rPr>
              <a:t>citizens)</a:t>
            </a:r>
            <a:endParaRPr lang="en-CA" altLang="en-US" sz="900" baseline="0" dirty="0">
              <a:solidFill>
                <a:srgbClr val="000000"/>
              </a:solidFill>
            </a:endParaRPr>
          </a:p>
          <a:p>
            <a:pPr algn="ctr"/>
            <a:r>
              <a:rPr lang="en-CA" altLang="en-US" sz="900" baseline="0" dirty="0">
                <a:solidFill>
                  <a:srgbClr val="000000"/>
                </a:solidFill>
              </a:rPr>
              <a:t>Beneficiaries</a:t>
            </a:r>
          </a:p>
        </p:txBody>
      </p:sp>
      <p:sp>
        <p:nvSpPr>
          <p:cNvPr id="8" name="AutoShape 27"/>
          <p:cNvSpPr>
            <a:spLocks noChangeArrowheads="1"/>
          </p:cNvSpPr>
          <p:nvPr/>
        </p:nvSpPr>
        <p:spPr bwMode="auto">
          <a:xfrm>
            <a:off x="857250" y="2508250"/>
            <a:ext cx="1943100" cy="1377950"/>
          </a:xfrm>
          <a:prstGeom prst="triangle">
            <a:avLst>
              <a:gd name="adj" fmla="val 52704"/>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9" name="Rectangle 36"/>
          <p:cNvSpPr>
            <a:spLocks noChangeArrowheads="1"/>
          </p:cNvSpPr>
          <p:nvPr/>
        </p:nvSpPr>
        <p:spPr bwMode="auto">
          <a:xfrm>
            <a:off x="1419225" y="3154363"/>
            <a:ext cx="9207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baseline="0" dirty="0">
                <a:solidFill>
                  <a:srgbClr val="000000"/>
                </a:solidFill>
              </a:rPr>
              <a:t>Canadian</a:t>
            </a:r>
          </a:p>
          <a:p>
            <a:pPr algn="ctr"/>
            <a:r>
              <a:rPr lang="en-US" altLang="en-US" sz="1050" baseline="0" dirty="0">
                <a:solidFill>
                  <a:srgbClr val="000000"/>
                </a:solidFill>
              </a:rPr>
              <a:t>Trust</a:t>
            </a:r>
            <a:endParaRPr lang="en-CA" altLang="en-US" sz="1050" baseline="0" dirty="0">
              <a:solidFill>
                <a:srgbClr val="000000"/>
              </a:solidFill>
            </a:endParaRPr>
          </a:p>
        </p:txBody>
      </p:sp>
      <p:sp>
        <p:nvSpPr>
          <p:cNvPr id="10" name="Line 38"/>
          <p:cNvSpPr>
            <a:spLocks noChangeShapeType="1"/>
          </p:cNvSpPr>
          <p:nvPr/>
        </p:nvSpPr>
        <p:spPr bwMode="auto">
          <a:xfrm flipH="1">
            <a:off x="1790700" y="3876675"/>
            <a:ext cx="0" cy="361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1" name="Rectangle 39"/>
          <p:cNvSpPr>
            <a:spLocks noChangeArrowheads="1"/>
          </p:cNvSpPr>
          <p:nvPr/>
        </p:nvSpPr>
        <p:spPr bwMode="auto">
          <a:xfrm>
            <a:off x="1317625" y="4287838"/>
            <a:ext cx="1022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050" baseline="0" dirty="0">
                <a:solidFill>
                  <a:srgbClr val="000000"/>
                </a:solidFill>
              </a:rPr>
              <a:t>US Vacation Property</a:t>
            </a:r>
            <a:endParaRPr lang="en-CA" altLang="en-US" sz="1050" baseline="0" dirty="0">
              <a:solidFill>
                <a:srgbClr val="000000"/>
              </a:solidFill>
            </a:endParaRPr>
          </a:p>
        </p:txBody>
      </p:sp>
      <p:sp>
        <p:nvSpPr>
          <p:cNvPr id="12" name="Line 43"/>
          <p:cNvSpPr>
            <a:spLocks noChangeShapeType="1"/>
          </p:cNvSpPr>
          <p:nvPr/>
        </p:nvSpPr>
        <p:spPr bwMode="auto">
          <a:xfrm>
            <a:off x="990600" y="2787650"/>
            <a:ext cx="415925"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3" name="Line 33"/>
          <p:cNvSpPr>
            <a:spLocks noChangeShapeType="1"/>
          </p:cNvSpPr>
          <p:nvPr/>
        </p:nvSpPr>
        <p:spPr bwMode="auto">
          <a:xfrm flipV="1">
            <a:off x="2324101" y="2787650"/>
            <a:ext cx="364330" cy="387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4" name="Text Placeholder 3"/>
          <p:cNvSpPr txBox="1">
            <a:spLocks/>
          </p:cNvSpPr>
          <p:nvPr/>
        </p:nvSpPr>
        <p:spPr>
          <a:xfrm>
            <a:off x="3657600" y="1368426"/>
            <a:ext cx="4876800" cy="4575174"/>
          </a:xfrm>
          <a:prstGeom prst="rect">
            <a:avLst/>
          </a:prstGeom>
        </p:spPr>
        <p:txBody>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a:spcBef>
                <a:spcPct val="20000"/>
              </a:spcBef>
            </a:pPr>
            <a:r>
              <a:rPr lang="en-US" altLang="en-US" sz="2200" b="1" dirty="0">
                <a:latin typeface="Arial" charset="0"/>
              </a:rPr>
              <a:t>Canadian Tax Consequences - </a:t>
            </a:r>
          </a:p>
          <a:p>
            <a:r>
              <a:rPr lang="en-US" altLang="en-US" sz="2200" b="1" dirty="0" smtClean="0">
                <a:latin typeface="Arial" charset="0"/>
              </a:rPr>
              <a:t>21 Year Rule</a:t>
            </a:r>
            <a:endParaRPr lang="en-US" altLang="en-US" sz="2200" b="1" dirty="0">
              <a:latin typeface="Arial" charset="0"/>
            </a:endParaRPr>
          </a:p>
          <a:p>
            <a:pPr algn="just">
              <a:spcBef>
                <a:spcPct val="20000"/>
              </a:spcBef>
              <a:buFont typeface="Arial" panose="020B0604020202020204" pitchFamily="34" charset="0"/>
              <a:buChar char="•"/>
            </a:pPr>
            <a:r>
              <a:rPr lang="en-US" altLang="en-US" sz="1300" dirty="0" smtClean="0">
                <a:latin typeface="Arial" charset="0"/>
              </a:rPr>
              <a:t>Consider roll out to next generation to defer taxation</a:t>
            </a:r>
          </a:p>
          <a:p>
            <a:pPr algn="just">
              <a:spcBef>
                <a:spcPct val="20000"/>
              </a:spcBef>
              <a:buFont typeface="Arial" panose="020B0604020202020204" pitchFamily="34" charset="0"/>
              <a:buChar char="•"/>
            </a:pPr>
            <a:r>
              <a:rPr lang="en-US" altLang="en-US" sz="1300" dirty="0" smtClean="0">
                <a:latin typeface="Arial" charset="0"/>
              </a:rPr>
              <a:t>No ability to roll property out to US resident beneficiary under ITA – in event child moves to the US</a:t>
            </a:r>
            <a:endParaRPr lang="en-US" altLang="en-US" sz="1300" dirty="0">
              <a:latin typeface="Arial" charset="0"/>
            </a:endParaRPr>
          </a:p>
          <a:p>
            <a:pPr lvl="1" algn="just">
              <a:spcBef>
                <a:spcPct val="20000"/>
              </a:spcBef>
              <a:buFont typeface="Arial" panose="020B0604020202020204" pitchFamily="34" charset="0"/>
              <a:buChar char="•"/>
            </a:pPr>
            <a:r>
              <a:rPr lang="en-US" altLang="en-US" sz="1300" dirty="0" smtClean="0">
                <a:latin typeface="Arial" charset="0"/>
              </a:rPr>
              <a:t>Consider naming Canco controlled by a US resident beneficiary as a </a:t>
            </a:r>
            <a:r>
              <a:rPr lang="en-US" altLang="en-US" sz="1300" dirty="0">
                <a:latin typeface="Arial" charset="0"/>
              </a:rPr>
              <a:t>beneficiary in Trust Deed </a:t>
            </a:r>
            <a:r>
              <a:rPr lang="en-US" altLang="en-US" sz="1300" dirty="0" smtClean="0">
                <a:latin typeface="Arial" charset="0"/>
              </a:rPr>
              <a:t>– potential issues if seek to add Canco as beneficiary after trust is created</a:t>
            </a:r>
          </a:p>
          <a:p>
            <a:pPr lvl="1" algn="just">
              <a:spcBef>
                <a:spcPct val="20000"/>
              </a:spcBef>
              <a:buFont typeface="Arial" panose="020B0604020202020204" pitchFamily="34" charset="0"/>
              <a:buChar char="•"/>
            </a:pPr>
            <a:r>
              <a:rPr lang="en-US" altLang="en-US" sz="1300" dirty="0" smtClean="0">
                <a:latin typeface="Arial" charset="0"/>
              </a:rPr>
              <a:t>Recent CRA comments at 2016 CTF Roundtable suggest CRA is reviewing whether GAAR may apply on rollout to Canco owned by non-resident (although these comments did not appear in written summary)</a:t>
            </a:r>
          </a:p>
          <a:p>
            <a:pPr marL="457200" lvl="1" indent="0" algn="just">
              <a:spcBef>
                <a:spcPct val="20000"/>
              </a:spcBef>
            </a:pPr>
            <a:endParaRPr lang="en-US" altLang="en-US" sz="1300" dirty="0" smtClean="0">
              <a:latin typeface="Arial" charset="0"/>
            </a:endParaRPr>
          </a:p>
          <a:p>
            <a:pPr lvl="1" algn="just">
              <a:spcBef>
                <a:spcPct val="20000"/>
              </a:spcBef>
              <a:buFont typeface="Arial" panose="020B0604020202020204" pitchFamily="34" charset="0"/>
              <a:buChar char="•"/>
            </a:pPr>
            <a:endParaRPr lang="en-US" altLang="en-US" sz="1300" baseline="0" dirty="0" smtClean="0">
              <a:latin typeface="Arial" charset="0"/>
            </a:endParaRPr>
          </a:p>
          <a:p>
            <a:pPr marL="0" indent="0">
              <a:spcBef>
                <a:spcPct val="20000"/>
              </a:spcBef>
            </a:pPr>
            <a:endParaRPr lang="en-US" altLang="en-US" sz="1300" baseline="0" dirty="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None/>
            </a:pPr>
            <a:endParaRPr lang="en-US" altLang="en-US" sz="2200" b="1" baseline="0" dirty="0">
              <a:latin typeface="Arial" charset="0"/>
            </a:endParaRPr>
          </a:p>
          <a:p>
            <a:pPr>
              <a:spcBef>
                <a:spcPct val="20000"/>
              </a:spcBef>
              <a:buClr>
                <a:schemeClr val="accent2"/>
              </a:buClr>
              <a:buFont typeface="Wingdings" pitchFamily="2" charset="2"/>
              <a:buNone/>
            </a:pPr>
            <a:endParaRPr lang="en-US" altLang="en-US" sz="1300" baseline="0" dirty="0">
              <a:latin typeface="Arial" charset="0"/>
            </a:endParaRPr>
          </a:p>
          <a:p>
            <a:pPr>
              <a:spcBef>
                <a:spcPct val="20000"/>
              </a:spcBef>
              <a:buFont typeface="Arial" charset="0"/>
              <a:buAutoNum type="arabicParenR"/>
            </a:pPr>
            <a:endParaRPr lang="en-US" altLang="en-US" sz="2200" b="1" baseline="0" dirty="0">
              <a:latin typeface="Arial" charset="0"/>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100217665"/>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054" y="3068960"/>
            <a:ext cx="8568966" cy="3113095"/>
          </a:xfrm>
        </p:spPr>
        <p:txBody>
          <a:bodyPr/>
          <a:lstStyle/>
          <a:p>
            <a:r>
              <a:rPr lang="en-CA" dirty="0" smtClean="0"/>
              <a:t/>
            </a:r>
            <a:br>
              <a:rPr lang="en-CA" dirty="0" smtClean="0"/>
            </a:br>
            <a:r>
              <a:rPr lang="en-CA" dirty="0" smtClean="0"/>
              <a:t>     </a:t>
            </a:r>
            <a:r>
              <a:rPr lang="en-CA" sz="2000" dirty="0" smtClean="0"/>
              <a:t> </a:t>
            </a:r>
            <a:r>
              <a:rPr lang="en-CA" sz="2800" dirty="0" smtClean="0"/>
              <a:t>by Andrew Etcovitch</a:t>
            </a:r>
            <a:endParaRPr lang="en-US" sz="5400" i="1" dirty="0"/>
          </a:p>
        </p:txBody>
      </p:sp>
      <p:sp>
        <p:nvSpPr>
          <p:cNvPr id="3" name="Rectangle 2"/>
          <p:cNvSpPr/>
          <p:nvPr/>
        </p:nvSpPr>
        <p:spPr>
          <a:xfrm>
            <a:off x="1259632" y="3140968"/>
            <a:ext cx="6840760" cy="2062103"/>
          </a:xfrm>
          <a:prstGeom prst="rect">
            <a:avLst/>
          </a:prstGeom>
        </p:spPr>
        <p:txBody>
          <a:bodyPr wrap="square">
            <a:spAutoFit/>
          </a:bodyPr>
          <a:lstStyle/>
          <a:p>
            <a:pPr algn="ctr"/>
            <a:r>
              <a:rPr lang="en-US" sz="3200" b="1" dirty="0"/>
              <a:t>Risk Mana</a:t>
            </a:r>
            <a:r>
              <a:rPr lang="en-CA" sz="3200" b="1" dirty="0"/>
              <a:t>gement for Professional Advisors, Trustees and Corporate Executives</a:t>
            </a:r>
            <a:br>
              <a:rPr lang="en-CA" sz="3200" b="1" dirty="0"/>
            </a:br>
            <a:endParaRPr lang="en-US" sz="3200" b="1" dirty="0"/>
          </a:p>
        </p:txBody>
      </p:sp>
    </p:spTree>
    <p:extLst>
      <p:ext uri="{BB962C8B-B14F-4D97-AF65-F5344CB8AC3E}">
        <p14:creationId xmlns:p14="http://schemas.microsoft.com/office/powerpoint/2010/main" val="435628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2" y="1447800"/>
            <a:ext cx="8307387" cy="5334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endParaRPr lang="en-CA" sz="1800" dirty="0" smtClean="0"/>
          </a:p>
          <a:p>
            <a:pPr lvl="1" indent="0">
              <a:buNone/>
            </a:pPr>
            <a:endParaRPr lang="en-CA" sz="1800" dirty="0" smtClean="0">
              <a:ea typeface="+mn-ea"/>
              <a:cs typeface="+mn-cs"/>
            </a:endParaRPr>
          </a:p>
          <a:p>
            <a:pPr lvl="1" indent="0">
              <a:buNone/>
            </a:pPr>
            <a:endParaRPr lang="en-CA" sz="1800" dirty="0" smtClean="0">
              <a:ea typeface="+mn-ea"/>
              <a:cs typeface="+mn-cs"/>
            </a:endParaRPr>
          </a:p>
          <a:p>
            <a:pPr lvl="1"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Acquisition of US Vacation</a:t>
            </a:r>
            <a:br>
              <a:rPr lang="en-CA" sz="2800" dirty="0" smtClean="0"/>
            </a:br>
            <a:r>
              <a:rPr lang="en-CA" sz="2800" dirty="0" smtClean="0"/>
              <a:t>Property by Canadian Resident</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40</a:t>
            </a:fld>
            <a:endParaRPr lang="en-US" altLang="en-US" dirty="0"/>
          </a:p>
        </p:txBody>
      </p:sp>
      <p:sp>
        <p:nvSpPr>
          <p:cNvPr id="6" name="Oval 42"/>
          <p:cNvSpPr>
            <a:spLocks noChangeArrowheads="1"/>
          </p:cNvSpPr>
          <p:nvPr/>
        </p:nvSpPr>
        <p:spPr bwMode="auto">
          <a:xfrm>
            <a:off x="457200" y="1828800"/>
            <a:ext cx="1066800" cy="958850"/>
          </a:xfrm>
          <a:prstGeom prst="ellipse">
            <a:avLst/>
          </a:prstGeom>
          <a:solidFill>
            <a:srgbClr val="FFFFFF"/>
          </a:solidFill>
          <a:ln w="9525">
            <a:solidFill>
              <a:srgbClr val="000000"/>
            </a:solidFill>
            <a:round/>
            <a:headEnd/>
            <a:tailEnd/>
          </a:ln>
        </p:spPr>
        <p:txBody>
          <a:bodyPr lIns="0" rIns="0"/>
          <a:lstStyle/>
          <a:p>
            <a:pPr algn="ctr">
              <a:lnSpc>
                <a:spcPct val="80000"/>
              </a:lnSpc>
            </a:pPr>
            <a:endParaRPr lang="en-CA" altLang="en-US" sz="700" baseline="0" dirty="0">
              <a:solidFill>
                <a:srgbClr val="000000"/>
              </a:solidFill>
            </a:endParaRPr>
          </a:p>
          <a:p>
            <a:pPr algn="ctr">
              <a:lnSpc>
                <a:spcPct val="80000"/>
              </a:lnSpc>
              <a:spcBef>
                <a:spcPts val="600"/>
              </a:spcBef>
            </a:pPr>
            <a:r>
              <a:rPr lang="en-CA" altLang="en-US" sz="1050" baseline="0" dirty="0">
                <a:solidFill>
                  <a:srgbClr val="000000"/>
                </a:solidFill>
              </a:rPr>
              <a:t>Canadian settlor</a:t>
            </a:r>
          </a:p>
        </p:txBody>
      </p:sp>
      <p:sp>
        <p:nvSpPr>
          <p:cNvPr id="7" name="Oval 32"/>
          <p:cNvSpPr>
            <a:spLocks noChangeArrowheads="1"/>
          </p:cNvSpPr>
          <p:nvPr/>
        </p:nvSpPr>
        <p:spPr bwMode="auto">
          <a:xfrm>
            <a:off x="2176462" y="1828800"/>
            <a:ext cx="1023938" cy="958850"/>
          </a:xfrm>
          <a:prstGeom prst="ellipse">
            <a:avLst/>
          </a:prstGeom>
          <a:solidFill>
            <a:srgbClr val="FFFFFF"/>
          </a:solidFill>
          <a:ln w="9525">
            <a:solidFill>
              <a:srgbClr val="000000"/>
            </a:solidFill>
            <a:round/>
            <a:headEnd/>
            <a:tailEnd/>
          </a:ln>
        </p:spPr>
        <p:txBody>
          <a:bodyPr lIns="0" rIns="0"/>
          <a:lstStyle/>
          <a:p>
            <a:pPr algn="ctr">
              <a:lnSpc>
                <a:spcPct val="80000"/>
              </a:lnSpc>
            </a:pPr>
            <a:r>
              <a:rPr lang="en-CA" altLang="en-US" sz="900" baseline="0" dirty="0">
                <a:solidFill>
                  <a:srgbClr val="000000"/>
                </a:solidFill>
              </a:rPr>
              <a:t>Canadian </a:t>
            </a:r>
            <a:r>
              <a:rPr lang="en-CA" altLang="en-US" sz="900" baseline="0" dirty="0" smtClean="0">
                <a:solidFill>
                  <a:srgbClr val="000000"/>
                </a:solidFill>
              </a:rPr>
              <a:t>spouse </a:t>
            </a:r>
            <a:r>
              <a:rPr lang="en-CA" altLang="en-US" sz="900" baseline="0" dirty="0">
                <a:solidFill>
                  <a:srgbClr val="000000"/>
                </a:solidFill>
              </a:rPr>
              <a:t>and </a:t>
            </a:r>
            <a:r>
              <a:rPr lang="en-CA" altLang="en-US" sz="900" baseline="0" dirty="0" smtClean="0">
                <a:solidFill>
                  <a:srgbClr val="000000"/>
                </a:solidFill>
              </a:rPr>
              <a:t>descendants </a:t>
            </a:r>
            <a:r>
              <a:rPr lang="en-CA" altLang="en-US" sz="900" dirty="0">
                <a:solidFill>
                  <a:srgbClr val="000000"/>
                </a:solidFill>
              </a:rPr>
              <a:t>(US </a:t>
            </a:r>
            <a:r>
              <a:rPr lang="en-CA" altLang="en-US" sz="900" dirty="0" smtClean="0">
                <a:solidFill>
                  <a:srgbClr val="000000"/>
                </a:solidFill>
              </a:rPr>
              <a:t>citizens)</a:t>
            </a:r>
            <a:endParaRPr lang="en-CA" altLang="en-US" sz="900" baseline="0" dirty="0">
              <a:solidFill>
                <a:srgbClr val="000000"/>
              </a:solidFill>
            </a:endParaRPr>
          </a:p>
          <a:p>
            <a:pPr algn="ctr"/>
            <a:r>
              <a:rPr lang="en-CA" altLang="en-US" sz="900" baseline="0" dirty="0">
                <a:solidFill>
                  <a:srgbClr val="000000"/>
                </a:solidFill>
              </a:rPr>
              <a:t>Beneficiaries</a:t>
            </a:r>
          </a:p>
        </p:txBody>
      </p:sp>
      <p:sp>
        <p:nvSpPr>
          <p:cNvPr id="8" name="AutoShape 27"/>
          <p:cNvSpPr>
            <a:spLocks noChangeArrowheads="1"/>
          </p:cNvSpPr>
          <p:nvPr/>
        </p:nvSpPr>
        <p:spPr bwMode="auto">
          <a:xfrm>
            <a:off x="857250" y="2508250"/>
            <a:ext cx="1943100" cy="1377950"/>
          </a:xfrm>
          <a:prstGeom prst="triangle">
            <a:avLst>
              <a:gd name="adj" fmla="val 52704"/>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9" name="Rectangle 36"/>
          <p:cNvSpPr>
            <a:spLocks noChangeArrowheads="1"/>
          </p:cNvSpPr>
          <p:nvPr/>
        </p:nvSpPr>
        <p:spPr bwMode="auto">
          <a:xfrm>
            <a:off x="1419225" y="3154363"/>
            <a:ext cx="9207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baseline="0" dirty="0">
                <a:solidFill>
                  <a:srgbClr val="000000"/>
                </a:solidFill>
              </a:rPr>
              <a:t>Canadian</a:t>
            </a:r>
          </a:p>
          <a:p>
            <a:pPr algn="ctr"/>
            <a:r>
              <a:rPr lang="en-US" altLang="en-US" sz="1050" baseline="0" dirty="0">
                <a:solidFill>
                  <a:srgbClr val="000000"/>
                </a:solidFill>
              </a:rPr>
              <a:t>Trust</a:t>
            </a:r>
            <a:endParaRPr lang="en-CA" altLang="en-US" sz="1050" baseline="0" dirty="0">
              <a:solidFill>
                <a:srgbClr val="000000"/>
              </a:solidFill>
            </a:endParaRPr>
          </a:p>
        </p:txBody>
      </p:sp>
      <p:sp>
        <p:nvSpPr>
          <p:cNvPr id="10" name="Line 38"/>
          <p:cNvSpPr>
            <a:spLocks noChangeShapeType="1"/>
          </p:cNvSpPr>
          <p:nvPr/>
        </p:nvSpPr>
        <p:spPr bwMode="auto">
          <a:xfrm flipH="1">
            <a:off x="1790700" y="3876675"/>
            <a:ext cx="0" cy="361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1" name="Rectangle 39"/>
          <p:cNvSpPr>
            <a:spLocks noChangeArrowheads="1"/>
          </p:cNvSpPr>
          <p:nvPr/>
        </p:nvSpPr>
        <p:spPr bwMode="auto">
          <a:xfrm>
            <a:off x="1317625" y="4287838"/>
            <a:ext cx="1022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050" baseline="0" dirty="0">
                <a:solidFill>
                  <a:srgbClr val="000000"/>
                </a:solidFill>
              </a:rPr>
              <a:t>US Vacation Property</a:t>
            </a:r>
            <a:endParaRPr lang="en-CA" altLang="en-US" sz="1050" baseline="0" dirty="0">
              <a:solidFill>
                <a:srgbClr val="000000"/>
              </a:solidFill>
            </a:endParaRPr>
          </a:p>
        </p:txBody>
      </p:sp>
      <p:sp>
        <p:nvSpPr>
          <p:cNvPr id="12" name="Line 43"/>
          <p:cNvSpPr>
            <a:spLocks noChangeShapeType="1"/>
          </p:cNvSpPr>
          <p:nvPr/>
        </p:nvSpPr>
        <p:spPr bwMode="auto">
          <a:xfrm>
            <a:off x="990600" y="2787650"/>
            <a:ext cx="415925"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3" name="Line 33"/>
          <p:cNvSpPr>
            <a:spLocks noChangeShapeType="1"/>
          </p:cNvSpPr>
          <p:nvPr/>
        </p:nvSpPr>
        <p:spPr bwMode="auto">
          <a:xfrm flipV="1">
            <a:off x="2324101" y="2787650"/>
            <a:ext cx="364330" cy="387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4" name="Text Placeholder 3"/>
          <p:cNvSpPr txBox="1">
            <a:spLocks/>
          </p:cNvSpPr>
          <p:nvPr/>
        </p:nvSpPr>
        <p:spPr>
          <a:xfrm>
            <a:off x="3657600" y="1368425"/>
            <a:ext cx="4876800" cy="4879975"/>
          </a:xfrm>
          <a:prstGeom prst="rect">
            <a:avLst/>
          </a:prstGeom>
        </p:spPr>
        <p:txBody>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a:spcBef>
                <a:spcPct val="20000"/>
              </a:spcBef>
            </a:pPr>
            <a:r>
              <a:rPr lang="en-US" altLang="en-US" sz="2200" b="1" dirty="0" smtClean="0">
                <a:latin typeface="Arial" charset="0"/>
              </a:rPr>
              <a:t>US Tax Consequences</a:t>
            </a:r>
            <a:endParaRPr lang="en-US" altLang="en-US" sz="2200" baseline="0" dirty="0">
              <a:latin typeface="Arial" charset="0"/>
            </a:endParaRPr>
          </a:p>
          <a:p>
            <a:pPr algn="just">
              <a:spcBef>
                <a:spcPct val="20000"/>
              </a:spcBef>
              <a:buFont typeface="Arial" panose="020B0604020202020204" pitchFamily="34" charset="0"/>
              <a:buChar char="•"/>
            </a:pPr>
            <a:r>
              <a:rPr lang="en-US" altLang="en-US" sz="1300" dirty="0" smtClean="0">
                <a:latin typeface="Arial" charset="0"/>
              </a:rPr>
              <a:t>Settlor </a:t>
            </a:r>
            <a:r>
              <a:rPr lang="en-US" altLang="en-US" sz="1300" dirty="0">
                <a:latin typeface="Arial" charset="0"/>
              </a:rPr>
              <a:t>and beneficiaries (even if beneficiaries are US citizens) should not be subject to US estate </a:t>
            </a:r>
            <a:r>
              <a:rPr lang="en-US" altLang="en-US" sz="1300" dirty="0" smtClean="0">
                <a:latin typeface="Arial" charset="0"/>
              </a:rPr>
              <a:t>tax</a:t>
            </a:r>
            <a:endParaRPr lang="en-US" altLang="en-US" sz="1300" dirty="0">
              <a:latin typeface="Arial" charset="0"/>
            </a:endParaRPr>
          </a:p>
          <a:p>
            <a:pPr algn="just">
              <a:spcBef>
                <a:spcPct val="20000"/>
              </a:spcBef>
              <a:buFont typeface="Arial" panose="020B0604020202020204" pitchFamily="34" charset="0"/>
              <a:buChar char="•"/>
            </a:pPr>
            <a:r>
              <a:rPr lang="en-US" altLang="en-US" sz="1300" baseline="0" dirty="0" smtClean="0">
                <a:latin typeface="Arial" charset="0"/>
              </a:rPr>
              <a:t>US </a:t>
            </a:r>
            <a:r>
              <a:rPr lang="en-US" altLang="en-US" sz="1300" dirty="0">
                <a:latin typeface="Arial" charset="0"/>
              </a:rPr>
              <a:t>gift tax should not apply to acquisition of the property provided funds used to purchase the property and pay expenses originate </a:t>
            </a:r>
            <a:r>
              <a:rPr lang="en-US" altLang="en-US" sz="1300" dirty="0" smtClean="0">
                <a:latin typeface="Arial" charset="0"/>
              </a:rPr>
              <a:t>from non-US citizen spouse to </a:t>
            </a:r>
            <a:r>
              <a:rPr lang="en-US" altLang="en-US" sz="1300" dirty="0">
                <a:latin typeface="Arial" charset="0"/>
              </a:rPr>
              <a:t>a bank account of the trust situated </a:t>
            </a:r>
            <a:r>
              <a:rPr lang="en-US" altLang="en-US" sz="1300" u="sng" dirty="0">
                <a:latin typeface="Arial" charset="0"/>
              </a:rPr>
              <a:t>in </a:t>
            </a:r>
            <a:r>
              <a:rPr lang="en-US" altLang="en-US" sz="1300" u="sng" dirty="0" smtClean="0">
                <a:latin typeface="Arial" charset="0"/>
              </a:rPr>
              <a:t>Canada</a:t>
            </a:r>
            <a:endParaRPr lang="en-US" altLang="en-US" sz="1300" dirty="0" smtClean="0">
              <a:latin typeface="Arial" charset="0"/>
            </a:endParaRPr>
          </a:p>
          <a:p>
            <a:pPr algn="just">
              <a:spcBef>
                <a:spcPct val="20000"/>
              </a:spcBef>
              <a:buFont typeface="Arial" panose="020B0604020202020204" pitchFamily="34" charset="0"/>
              <a:buChar char="•"/>
            </a:pPr>
            <a:r>
              <a:rPr lang="en-US" altLang="en-US" sz="1300" dirty="0" smtClean="0">
                <a:latin typeface="Arial" charset="0"/>
              </a:rPr>
              <a:t>Gain </a:t>
            </a:r>
            <a:r>
              <a:rPr lang="en-US" altLang="en-US" sz="1300" dirty="0">
                <a:latin typeface="Arial" charset="0"/>
              </a:rPr>
              <a:t>on disposition of property is subject to US tax </a:t>
            </a:r>
            <a:r>
              <a:rPr lang="en-US" altLang="en-US" sz="1300" dirty="0" smtClean="0">
                <a:latin typeface="Arial" charset="0"/>
              </a:rPr>
              <a:t>(20% </a:t>
            </a:r>
            <a:r>
              <a:rPr lang="en-US" altLang="en-US" sz="1300" dirty="0">
                <a:latin typeface="Arial" charset="0"/>
              </a:rPr>
              <a:t>long term capital gains tax </a:t>
            </a:r>
            <a:r>
              <a:rPr lang="en-US" altLang="en-US" sz="1300" dirty="0" smtClean="0">
                <a:latin typeface="Arial" charset="0"/>
              </a:rPr>
              <a:t>rate) </a:t>
            </a:r>
            <a:r>
              <a:rPr lang="en-US" altLang="en-US" sz="1300" dirty="0">
                <a:latin typeface="Arial" charset="0"/>
              </a:rPr>
              <a:t>(subject to credit in Canada) and FIRPTA withholding </a:t>
            </a:r>
            <a:r>
              <a:rPr lang="en-US" altLang="en-US" sz="1300" dirty="0" smtClean="0">
                <a:latin typeface="Arial" charset="0"/>
              </a:rPr>
              <a:t>requirements</a:t>
            </a:r>
          </a:p>
          <a:p>
            <a:pPr marL="457200" lvl="1" indent="0" algn="just">
              <a:spcBef>
                <a:spcPct val="20000"/>
              </a:spcBef>
            </a:pPr>
            <a:endParaRPr lang="en-US" altLang="en-US" sz="1400" dirty="0">
              <a:latin typeface="Arial" charset="0"/>
            </a:endParaRPr>
          </a:p>
          <a:p>
            <a:pPr algn="just">
              <a:spcBef>
                <a:spcPct val="20000"/>
              </a:spcBef>
              <a:buFont typeface="Arial" panose="020B0604020202020204" pitchFamily="34" charset="0"/>
              <a:buChar char="•"/>
            </a:pPr>
            <a:endParaRPr lang="en-US" altLang="en-US" sz="1300" baseline="0" dirty="0" smtClean="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AutoNum type="arabicParenR"/>
            </a:pPr>
            <a:endParaRPr lang="en-US" altLang="en-US" sz="1300" baseline="0" dirty="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None/>
            </a:pPr>
            <a:endParaRPr lang="en-US" altLang="en-US" sz="2200" b="1" baseline="0" dirty="0">
              <a:latin typeface="Arial" charset="0"/>
            </a:endParaRPr>
          </a:p>
          <a:p>
            <a:pPr>
              <a:spcBef>
                <a:spcPct val="20000"/>
              </a:spcBef>
              <a:buClr>
                <a:schemeClr val="accent2"/>
              </a:buClr>
              <a:buFont typeface="Wingdings" pitchFamily="2" charset="2"/>
              <a:buNone/>
            </a:pPr>
            <a:endParaRPr lang="en-US" altLang="en-US" sz="1300" baseline="0" dirty="0">
              <a:latin typeface="Arial" charset="0"/>
            </a:endParaRPr>
          </a:p>
          <a:p>
            <a:pPr>
              <a:spcBef>
                <a:spcPct val="20000"/>
              </a:spcBef>
              <a:buFont typeface="Arial" charset="0"/>
              <a:buAutoNum type="arabicParenR"/>
            </a:pPr>
            <a:endParaRPr lang="en-US" altLang="en-US" sz="2200" b="1" baseline="0" dirty="0">
              <a:latin typeface="Arial" charset="0"/>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480488811"/>
      </p:ext>
    </p:extLst>
  </p:cSld>
  <p:clrMapOvr>
    <a:masterClrMapping/>
  </p:clrMapOvr>
  <p:transition spd="med">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2" y="1447800"/>
            <a:ext cx="8307387" cy="5334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endParaRPr lang="en-CA" sz="1800" dirty="0" smtClean="0"/>
          </a:p>
          <a:p>
            <a:pPr lvl="1" indent="0">
              <a:buNone/>
            </a:pPr>
            <a:endParaRPr lang="en-CA" sz="1800" dirty="0" smtClean="0">
              <a:ea typeface="+mn-ea"/>
              <a:cs typeface="+mn-cs"/>
            </a:endParaRPr>
          </a:p>
          <a:p>
            <a:pPr lvl="1" indent="0">
              <a:buNone/>
            </a:pPr>
            <a:endParaRPr lang="en-CA" sz="1800" dirty="0" smtClean="0">
              <a:ea typeface="+mn-ea"/>
              <a:cs typeface="+mn-cs"/>
            </a:endParaRPr>
          </a:p>
          <a:p>
            <a:pPr lvl="1"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Acquisition of US Vacation</a:t>
            </a:r>
            <a:br>
              <a:rPr lang="en-CA" sz="2800" dirty="0" smtClean="0"/>
            </a:br>
            <a:r>
              <a:rPr lang="en-CA" sz="2800" dirty="0" smtClean="0"/>
              <a:t>Property by Canadian Resident</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41</a:t>
            </a:fld>
            <a:endParaRPr lang="en-US" altLang="en-US" dirty="0"/>
          </a:p>
        </p:txBody>
      </p:sp>
      <p:sp>
        <p:nvSpPr>
          <p:cNvPr id="6" name="Oval 42"/>
          <p:cNvSpPr>
            <a:spLocks noChangeArrowheads="1"/>
          </p:cNvSpPr>
          <p:nvPr/>
        </p:nvSpPr>
        <p:spPr bwMode="auto">
          <a:xfrm>
            <a:off x="457200" y="1828800"/>
            <a:ext cx="1066800" cy="958850"/>
          </a:xfrm>
          <a:prstGeom prst="ellipse">
            <a:avLst/>
          </a:prstGeom>
          <a:solidFill>
            <a:srgbClr val="FFFFFF"/>
          </a:solidFill>
          <a:ln w="9525">
            <a:solidFill>
              <a:srgbClr val="000000"/>
            </a:solidFill>
            <a:round/>
            <a:headEnd/>
            <a:tailEnd/>
          </a:ln>
        </p:spPr>
        <p:txBody>
          <a:bodyPr lIns="0" rIns="0"/>
          <a:lstStyle/>
          <a:p>
            <a:pPr algn="ctr">
              <a:lnSpc>
                <a:spcPct val="80000"/>
              </a:lnSpc>
            </a:pPr>
            <a:endParaRPr lang="en-CA" altLang="en-US" sz="700" baseline="0" dirty="0">
              <a:solidFill>
                <a:srgbClr val="000000"/>
              </a:solidFill>
            </a:endParaRPr>
          </a:p>
          <a:p>
            <a:pPr algn="ctr">
              <a:lnSpc>
                <a:spcPct val="80000"/>
              </a:lnSpc>
              <a:spcBef>
                <a:spcPts val="600"/>
              </a:spcBef>
            </a:pPr>
            <a:r>
              <a:rPr lang="en-CA" altLang="en-US" sz="1050" baseline="0" dirty="0">
                <a:solidFill>
                  <a:srgbClr val="000000"/>
                </a:solidFill>
              </a:rPr>
              <a:t>Canadian settlor</a:t>
            </a:r>
          </a:p>
        </p:txBody>
      </p:sp>
      <p:sp>
        <p:nvSpPr>
          <p:cNvPr id="7" name="Oval 32"/>
          <p:cNvSpPr>
            <a:spLocks noChangeArrowheads="1"/>
          </p:cNvSpPr>
          <p:nvPr/>
        </p:nvSpPr>
        <p:spPr bwMode="auto">
          <a:xfrm>
            <a:off x="2176462" y="1828800"/>
            <a:ext cx="1023938" cy="958850"/>
          </a:xfrm>
          <a:prstGeom prst="ellipse">
            <a:avLst/>
          </a:prstGeom>
          <a:solidFill>
            <a:srgbClr val="FFFFFF"/>
          </a:solidFill>
          <a:ln w="9525">
            <a:solidFill>
              <a:srgbClr val="000000"/>
            </a:solidFill>
            <a:round/>
            <a:headEnd/>
            <a:tailEnd/>
          </a:ln>
        </p:spPr>
        <p:txBody>
          <a:bodyPr lIns="0" rIns="0"/>
          <a:lstStyle/>
          <a:p>
            <a:pPr algn="ctr">
              <a:lnSpc>
                <a:spcPct val="80000"/>
              </a:lnSpc>
            </a:pPr>
            <a:r>
              <a:rPr lang="en-CA" altLang="en-US" sz="900" baseline="0" dirty="0">
                <a:solidFill>
                  <a:srgbClr val="000000"/>
                </a:solidFill>
              </a:rPr>
              <a:t>Canadian </a:t>
            </a:r>
            <a:r>
              <a:rPr lang="en-CA" altLang="en-US" sz="900" baseline="0" dirty="0" smtClean="0">
                <a:solidFill>
                  <a:srgbClr val="000000"/>
                </a:solidFill>
              </a:rPr>
              <a:t>spouse </a:t>
            </a:r>
            <a:r>
              <a:rPr lang="en-CA" altLang="en-US" sz="900" baseline="0" dirty="0">
                <a:solidFill>
                  <a:srgbClr val="000000"/>
                </a:solidFill>
              </a:rPr>
              <a:t>and </a:t>
            </a:r>
            <a:r>
              <a:rPr lang="en-CA" altLang="en-US" sz="900" baseline="0" dirty="0" smtClean="0">
                <a:solidFill>
                  <a:srgbClr val="000000"/>
                </a:solidFill>
              </a:rPr>
              <a:t>descendants </a:t>
            </a:r>
            <a:r>
              <a:rPr lang="en-CA" altLang="en-US" sz="900" dirty="0">
                <a:solidFill>
                  <a:srgbClr val="000000"/>
                </a:solidFill>
              </a:rPr>
              <a:t>(US </a:t>
            </a:r>
            <a:r>
              <a:rPr lang="en-CA" altLang="en-US" sz="900" dirty="0" smtClean="0">
                <a:solidFill>
                  <a:srgbClr val="000000"/>
                </a:solidFill>
              </a:rPr>
              <a:t>citizens)</a:t>
            </a:r>
            <a:endParaRPr lang="en-CA" altLang="en-US" sz="900" baseline="0" dirty="0">
              <a:solidFill>
                <a:srgbClr val="000000"/>
              </a:solidFill>
            </a:endParaRPr>
          </a:p>
          <a:p>
            <a:pPr algn="ctr"/>
            <a:r>
              <a:rPr lang="en-CA" altLang="en-US" sz="900" baseline="0" dirty="0">
                <a:solidFill>
                  <a:srgbClr val="000000"/>
                </a:solidFill>
              </a:rPr>
              <a:t>Beneficiaries</a:t>
            </a:r>
          </a:p>
        </p:txBody>
      </p:sp>
      <p:sp>
        <p:nvSpPr>
          <p:cNvPr id="8" name="AutoShape 27"/>
          <p:cNvSpPr>
            <a:spLocks noChangeArrowheads="1"/>
          </p:cNvSpPr>
          <p:nvPr/>
        </p:nvSpPr>
        <p:spPr bwMode="auto">
          <a:xfrm>
            <a:off x="857250" y="2508250"/>
            <a:ext cx="1943100" cy="1377950"/>
          </a:xfrm>
          <a:prstGeom prst="triangle">
            <a:avLst>
              <a:gd name="adj" fmla="val 52704"/>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9" name="Rectangle 36"/>
          <p:cNvSpPr>
            <a:spLocks noChangeArrowheads="1"/>
          </p:cNvSpPr>
          <p:nvPr/>
        </p:nvSpPr>
        <p:spPr bwMode="auto">
          <a:xfrm>
            <a:off x="1419225" y="3154363"/>
            <a:ext cx="9207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baseline="0" dirty="0">
                <a:solidFill>
                  <a:srgbClr val="000000"/>
                </a:solidFill>
              </a:rPr>
              <a:t>Canadian</a:t>
            </a:r>
          </a:p>
          <a:p>
            <a:pPr algn="ctr"/>
            <a:r>
              <a:rPr lang="en-US" altLang="en-US" sz="1050" baseline="0" dirty="0">
                <a:solidFill>
                  <a:srgbClr val="000000"/>
                </a:solidFill>
              </a:rPr>
              <a:t>Trust</a:t>
            </a:r>
            <a:endParaRPr lang="en-CA" altLang="en-US" sz="1050" baseline="0" dirty="0">
              <a:solidFill>
                <a:srgbClr val="000000"/>
              </a:solidFill>
            </a:endParaRPr>
          </a:p>
        </p:txBody>
      </p:sp>
      <p:sp>
        <p:nvSpPr>
          <p:cNvPr id="10" name="Line 38"/>
          <p:cNvSpPr>
            <a:spLocks noChangeShapeType="1"/>
          </p:cNvSpPr>
          <p:nvPr/>
        </p:nvSpPr>
        <p:spPr bwMode="auto">
          <a:xfrm flipH="1">
            <a:off x="1790700" y="3876675"/>
            <a:ext cx="0" cy="361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1" name="Rectangle 39"/>
          <p:cNvSpPr>
            <a:spLocks noChangeArrowheads="1"/>
          </p:cNvSpPr>
          <p:nvPr/>
        </p:nvSpPr>
        <p:spPr bwMode="auto">
          <a:xfrm>
            <a:off x="1317625" y="4287838"/>
            <a:ext cx="1022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050" baseline="0" dirty="0">
                <a:solidFill>
                  <a:srgbClr val="000000"/>
                </a:solidFill>
              </a:rPr>
              <a:t>US Vacation Property</a:t>
            </a:r>
            <a:endParaRPr lang="en-CA" altLang="en-US" sz="1050" baseline="0" dirty="0">
              <a:solidFill>
                <a:srgbClr val="000000"/>
              </a:solidFill>
            </a:endParaRPr>
          </a:p>
        </p:txBody>
      </p:sp>
      <p:sp>
        <p:nvSpPr>
          <p:cNvPr id="12" name="Line 43"/>
          <p:cNvSpPr>
            <a:spLocks noChangeShapeType="1"/>
          </p:cNvSpPr>
          <p:nvPr/>
        </p:nvSpPr>
        <p:spPr bwMode="auto">
          <a:xfrm>
            <a:off x="990600" y="2787650"/>
            <a:ext cx="415925"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3" name="Line 33"/>
          <p:cNvSpPr>
            <a:spLocks noChangeShapeType="1"/>
          </p:cNvSpPr>
          <p:nvPr/>
        </p:nvSpPr>
        <p:spPr bwMode="auto">
          <a:xfrm flipV="1">
            <a:off x="2324101" y="2787650"/>
            <a:ext cx="364330" cy="387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4" name="Text Placeholder 3"/>
          <p:cNvSpPr txBox="1">
            <a:spLocks/>
          </p:cNvSpPr>
          <p:nvPr/>
        </p:nvSpPr>
        <p:spPr>
          <a:xfrm>
            <a:off x="3657600" y="1368425"/>
            <a:ext cx="4876800" cy="2919413"/>
          </a:xfrm>
          <a:prstGeom prst="rect">
            <a:avLst/>
          </a:prstGeom>
        </p:spPr>
        <p:txBody>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a:spcBef>
                <a:spcPct val="20000"/>
              </a:spcBef>
            </a:pPr>
            <a:r>
              <a:rPr lang="en-US" altLang="en-US" sz="2200" b="1" dirty="0" smtClean="0">
                <a:latin typeface="Arial" charset="0"/>
              </a:rPr>
              <a:t>US Tax Consequences (cont'd)</a:t>
            </a:r>
            <a:endParaRPr lang="en-US" altLang="en-US" sz="2200" baseline="0" dirty="0">
              <a:latin typeface="Arial" charset="0"/>
            </a:endParaRPr>
          </a:p>
          <a:p>
            <a:pPr algn="just">
              <a:spcBef>
                <a:spcPct val="20000"/>
              </a:spcBef>
              <a:buFont typeface="Arial" panose="020B0604020202020204" pitchFamily="34" charset="0"/>
              <a:buChar char="•"/>
            </a:pPr>
            <a:r>
              <a:rPr lang="en-US" altLang="en-US" sz="1400" dirty="0" smtClean="0">
                <a:latin typeface="Arial" charset="0"/>
              </a:rPr>
              <a:t>If settlor's spouse is not a beneficiary and settlor uses the property, settlor should pay arm's length rent to trust for use of property (i.e. to reduce risk of inclusion in estate)</a:t>
            </a:r>
          </a:p>
          <a:p>
            <a:pPr algn="just">
              <a:spcBef>
                <a:spcPct val="20000"/>
              </a:spcBef>
              <a:buFont typeface="Arial" panose="020B0604020202020204" pitchFamily="34" charset="0"/>
              <a:buChar char="•"/>
            </a:pPr>
            <a:r>
              <a:rPr lang="en-US" altLang="en-US" sz="1400" dirty="0" smtClean="0">
                <a:latin typeface="Arial" charset="0"/>
              </a:rPr>
              <a:t>If </a:t>
            </a:r>
            <a:r>
              <a:rPr lang="en-US" altLang="en-US" sz="1400" dirty="0">
                <a:latin typeface="Arial" charset="0"/>
              </a:rPr>
              <a:t>trust receives rent, s. 871 net income election should be made to tax rental income on a net basis</a:t>
            </a:r>
          </a:p>
          <a:p>
            <a:pPr algn="just">
              <a:spcBef>
                <a:spcPct val="20000"/>
              </a:spcBef>
              <a:buFont typeface="Arial" panose="020B0604020202020204" pitchFamily="34" charset="0"/>
              <a:buChar char="•"/>
            </a:pPr>
            <a:r>
              <a:rPr lang="en-US" altLang="en-US" sz="1400" dirty="0" smtClean="0">
                <a:latin typeface="Arial" charset="0"/>
              </a:rPr>
              <a:t>As trust has US citizen beneficiaries </a:t>
            </a:r>
            <a:r>
              <a:rPr lang="en-US" altLang="en-US" sz="1400" dirty="0">
                <a:latin typeface="Arial" charset="0"/>
              </a:rPr>
              <a:t>income</a:t>
            </a:r>
            <a:r>
              <a:rPr lang="en-US" altLang="en-US" sz="1400" b="1" dirty="0">
                <a:latin typeface="Arial" charset="0"/>
              </a:rPr>
              <a:t> </a:t>
            </a:r>
            <a:r>
              <a:rPr lang="en-US" altLang="en-US" sz="1400" dirty="0">
                <a:latin typeface="Arial" charset="0"/>
              </a:rPr>
              <a:t>should be distributed annually to avoid US accumulated income distribution rules</a:t>
            </a:r>
          </a:p>
          <a:p>
            <a:pPr algn="just">
              <a:spcBef>
                <a:spcPct val="20000"/>
              </a:spcBef>
              <a:buFont typeface="Arial" panose="020B0604020202020204" pitchFamily="34" charset="0"/>
              <a:buChar char="•"/>
            </a:pPr>
            <a:endParaRPr lang="en-US" altLang="en-US" sz="1400" dirty="0">
              <a:latin typeface="Arial" charset="0"/>
            </a:endParaRPr>
          </a:p>
          <a:p>
            <a:pPr algn="just">
              <a:spcBef>
                <a:spcPct val="20000"/>
              </a:spcBef>
              <a:buFont typeface="Arial" panose="020B0604020202020204" pitchFamily="34" charset="0"/>
              <a:buChar char="•"/>
            </a:pPr>
            <a:endParaRPr lang="en-US" altLang="en-US" sz="1300" baseline="0" dirty="0" smtClean="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AutoNum type="arabicParenR"/>
            </a:pPr>
            <a:endParaRPr lang="en-US" altLang="en-US" sz="1300" baseline="0" dirty="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None/>
            </a:pPr>
            <a:endParaRPr lang="en-US" altLang="en-US" sz="2200" b="1" baseline="0" dirty="0">
              <a:latin typeface="Arial" charset="0"/>
            </a:endParaRPr>
          </a:p>
          <a:p>
            <a:pPr>
              <a:spcBef>
                <a:spcPct val="20000"/>
              </a:spcBef>
              <a:buClr>
                <a:schemeClr val="accent2"/>
              </a:buClr>
              <a:buFont typeface="Wingdings" pitchFamily="2" charset="2"/>
              <a:buNone/>
            </a:pPr>
            <a:endParaRPr lang="en-US" altLang="en-US" sz="1300" baseline="0" dirty="0">
              <a:latin typeface="Arial" charset="0"/>
            </a:endParaRPr>
          </a:p>
          <a:p>
            <a:pPr>
              <a:spcBef>
                <a:spcPct val="20000"/>
              </a:spcBef>
              <a:buFont typeface="Arial" charset="0"/>
              <a:buAutoNum type="arabicParenR"/>
            </a:pPr>
            <a:endParaRPr lang="en-US" altLang="en-US" sz="2200" b="1" baseline="0" dirty="0">
              <a:latin typeface="Arial" charset="0"/>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1735589790"/>
      </p:ext>
    </p:extLst>
  </p:cSld>
  <p:clrMapOvr>
    <a:masterClrMapping/>
  </p:clrMapOvr>
  <p:transition spd="med">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2" y="1447800"/>
            <a:ext cx="8307387" cy="5334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endParaRPr lang="en-CA" sz="1800" dirty="0" smtClean="0"/>
          </a:p>
          <a:p>
            <a:pPr lvl="1" indent="0">
              <a:buNone/>
            </a:pPr>
            <a:endParaRPr lang="en-CA" sz="1800" dirty="0" smtClean="0">
              <a:ea typeface="+mn-ea"/>
              <a:cs typeface="+mn-cs"/>
            </a:endParaRPr>
          </a:p>
          <a:p>
            <a:pPr lvl="1" indent="0">
              <a:buNone/>
            </a:pPr>
            <a:endParaRPr lang="en-CA" sz="1800" dirty="0" smtClean="0">
              <a:ea typeface="+mn-ea"/>
              <a:cs typeface="+mn-cs"/>
            </a:endParaRPr>
          </a:p>
          <a:p>
            <a:pPr lvl="1"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Acquisition of US Vacation</a:t>
            </a:r>
            <a:br>
              <a:rPr lang="en-CA" sz="2800" dirty="0" smtClean="0"/>
            </a:br>
            <a:r>
              <a:rPr lang="en-CA" sz="2800" dirty="0" smtClean="0"/>
              <a:t>Property by Canadian Resident</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42</a:t>
            </a:fld>
            <a:endParaRPr lang="en-US" altLang="en-US" dirty="0"/>
          </a:p>
        </p:txBody>
      </p:sp>
      <p:sp>
        <p:nvSpPr>
          <p:cNvPr id="6" name="Oval 42"/>
          <p:cNvSpPr>
            <a:spLocks noChangeArrowheads="1"/>
          </p:cNvSpPr>
          <p:nvPr/>
        </p:nvSpPr>
        <p:spPr bwMode="auto">
          <a:xfrm>
            <a:off x="457200" y="1828800"/>
            <a:ext cx="1066800" cy="958850"/>
          </a:xfrm>
          <a:prstGeom prst="ellipse">
            <a:avLst/>
          </a:prstGeom>
          <a:solidFill>
            <a:srgbClr val="FFFFFF"/>
          </a:solidFill>
          <a:ln w="9525">
            <a:solidFill>
              <a:srgbClr val="000000"/>
            </a:solidFill>
            <a:round/>
            <a:headEnd/>
            <a:tailEnd/>
          </a:ln>
        </p:spPr>
        <p:txBody>
          <a:bodyPr lIns="0" rIns="0"/>
          <a:lstStyle/>
          <a:p>
            <a:pPr algn="ctr">
              <a:lnSpc>
                <a:spcPct val="80000"/>
              </a:lnSpc>
            </a:pPr>
            <a:endParaRPr lang="en-CA" altLang="en-US" sz="700" baseline="0" dirty="0">
              <a:solidFill>
                <a:srgbClr val="000000"/>
              </a:solidFill>
            </a:endParaRPr>
          </a:p>
          <a:p>
            <a:pPr algn="ctr">
              <a:lnSpc>
                <a:spcPct val="80000"/>
              </a:lnSpc>
              <a:spcBef>
                <a:spcPts val="600"/>
              </a:spcBef>
            </a:pPr>
            <a:r>
              <a:rPr lang="en-CA" altLang="en-US" sz="1050" baseline="0" dirty="0">
                <a:solidFill>
                  <a:srgbClr val="000000"/>
                </a:solidFill>
              </a:rPr>
              <a:t>Canadian settlor</a:t>
            </a:r>
          </a:p>
        </p:txBody>
      </p:sp>
      <p:sp>
        <p:nvSpPr>
          <p:cNvPr id="7" name="Oval 32"/>
          <p:cNvSpPr>
            <a:spLocks noChangeArrowheads="1"/>
          </p:cNvSpPr>
          <p:nvPr/>
        </p:nvSpPr>
        <p:spPr bwMode="auto">
          <a:xfrm>
            <a:off x="2176462" y="1828800"/>
            <a:ext cx="1023938" cy="958850"/>
          </a:xfrm>
          <a:prstGeom prst="ellipse">
            <a:avLst/>
          </a:prstGeom>
          <a:solidFill>
            <a:srgbClr val="FFFFFF"/>
          </a:solidFill>
          <a:ln w="9525">
            <a:solidFill>
              <a:srgbClr val="000000"/>
            </a:solidFill>
            <a:round/>
            <a:headEnd/>
            <a:tailEnd/>
          </a:ln>
        </p:spPr>
        <p:txBody>
          <a:bodyPr lIns="0" rIns="0"/>
          <a:lstStyle/>
          <a:p>
            <a:pPr algn="ctr">
              <a:lnSpc>
                <a:spcPct val="80000"/>
              </a:lnSpc>
            </a:pPr>
            <a:r>
              <a:rPr lang="en-CA" altLang="en-US" sz="900" baseline="0" dirty="0">
                <a:solidFill>
                  <a:srgbClr val="000000"/>
                </a:solidFill>
              </a:rPr>
              <a:t>Canadian </a:t>
            </a:r>
            <a:r>
              <a:rPr lang="en-CA" altLang="en-US" sz="900" baseline="0" dirty="0" smtClean="0">
                <a:solidFill>
                  <a:srgbClr val="000000"/>
                </a:solidFill>
              </a:rPr>
              <a:t>spouse </a:t>
            </a:r>
            <a:r>
              <a:rPr lang="en-CA" altLang="en-US" sz="900" baseline="0" dirty="0">
                <a:solidFill>
                  <a:srgbClr val="000000"/>
                </a:solidFill>
              </a:rPr>
              <a:t>and </a:t>
            </a:r>
            <a:r>
              <a:rPr lang="en-CA" altLang="en-US" sz="900" baseline="0" dirty="0" smtClean="0">
                <a:solidFill>
                  <a:srgbClr val="000000"/>
                </a:solidFill>
              </a:rPr>
              <a:t>descendants </a:t>
            </a:r>
            <a:r>
              <a:rPr lang="en-CA" altLang="en-US" sz="900" dirty="0">
                <a:solidFill>
                  <a:srgbClr val="000000"/>
                </a:solidFill>
              </a:rPr>
              <a:t>(US </a:t>
            </a:r>
            <a:r>
              <a:rPr lang="en-CA" altLang="en-US" sz="900" dirty="0" smtClean="0">
                <a:solidFill>
                  <a:srgbClr val="000000"/>
                </a:solidFill>
              </a:rPr>
              <a:t>citizens)</a:t>
            </a:r>
            <a:endParaRPr lang="en-CA" altLang="en-US" sz="900" baseline="0" dirty="0">
              <a:solidFill>
                <a:srgbClr val="000000"/>
              </a:solidFill>
            </a:endParaRPr>
          </a:p>
          <a:p>
            <a:pPr algn="ctr"/>
            <a:r>
              <a:rPr lang="en-CA" altLang="en-US" sz="900" baseline="0" dirty="0">
                <a:solidFill>
                  <a:srgbClr val="000000"/>
                </a:solidFill>
              </a:rPr>
              <a:t>Beneficiaries</a:t>
            </a:r>
          </a:p>
        </p:txBody>
      </p:sp>
      <p:sp>
        <p:nvSpPr>
          <p:cNvPr id="8" name="AutoShape 27"/>
          <p:cNvSpPr>
            <a:spLocks noChangeArrowheads="1"/>
          </p:cNvSpPr>
          <p:nvPr/>
        </p:nvSpPr>
        <p:spPr bwMode="auto">
          <a:xfrm>
            <a:off x="857250" y="2508250"/>
            <a:ext cx="1943100" cy="1377950"/>
          </a:xfrm>
          <a:prstGeom prst="triangle">
            <a:avLst>
              <a:gd name="adj" fmla="val 52704"/>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9" name="Rectangle 36"/>
          <p:cNvSpPr>
            <a:spLocks noChangeArrowheads="1"/>
          </p:cNvSpPr>
          <p:nvPr/>
        </p:nvSpPr>
        <p:spPr bwMode="auto">
          <a:xfrm>
            <a:off x="1419225" y="3154363"/>
            <a:ext cx="9207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baseline="0" dirty="0">
                <a:solidFill>
                  <a:srgbClr val="000000"/>
                </a:solidFill>
              </a:rPr>
              <a:t>Canadian</a:t>
            </a:r>
          </a:p>
          <a:p>
            <a:pPr algn="ctr"/>
            <a:r>
              <a:rPr lang="en-US" altLang="en-US" sz="1050" baseline="0" dirty="0">
                <a:solidFill>
                  <a:srgbClr val="000000"/>
                </a:solidFill>
              </a:rPr>
              <a:t>Trust</a:t>
            </a:r>
            <a:endParaRPr lang="en-CA" altLang="en-US" sz="1050" baseline="0" dirty="0">
              <a:solidFill>
                <a:srgbClr val="000000"/>
              </a:solidFill>
            </a:endParaRPr>
          </a:p>
        </p:txBody>
      </p:sp>
      <p:sp>
        <p:nvSpPr>
          <p:cNvPr id="10" name="Line 38"/>
          <p:cNvSpPr>
            <a:spLocks noChangeShapeType="1"/>
          </p:cNvSpPr>
          <p:nvPr/>
        </p:nvSpPr>
        <p:spPr bwMode="auto">
          <a:xfrm flipH="1">
            <a:off x="1790700" y="3876675"/>
            <a:ext cx="0" cy="361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1" name="Rectangle 39"/>
          <p:cNvSpPr>
            <a:spLocks noChangeArrowheads="1"/>
          </p:cNvSpPr>
          <p:nvPr/>
        </p:nvSpPr>
        <p:spPr bwMode="auto">
          <a:xfrm>
            <a:off x="1317625" y="4287838"/>
            <a:ext cx="1022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050" baseline="0" dirty="0">
                <a:solidFill>
                  <a:srgbClr val="000000"/>
                </a:solidFill>
              </a:rPr>
              <a:t>US Vacation Property</a:t>
            </a:r>
            <a:endParaRPr lang="en-CA" altLang="en-US" sz="1050" baseline="0" dirty="0">
              <a:solidFill>
                <a:srgbClr val="000000"/>
              </a:solidFill>
            </a:endParaRPr>
          </a:p>
        </p:txBody>
      </p:sp>
      <p:sp>
        <p:nvSpPr>
          <p:cNvPr id="12" name="Line 43"/>
          <p:cNvSpPr>
            <a:spLocks noChangeShapeType="1"/>
          </p:cNvSpPr>
          <p:nvPr/>
        </p:nvSpPr>
        <p:spPr bwMode="auto">
          <a:xfrm>
            <a:off x="990600" y="2787650"/>
            <a:ext cx="415925"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3" name="Line 33"/>
          <p:cNvSpPr>
            <a:spLocks noChangeShapeType="1"/>
          </p:cNvSpPr>
          <p:nvPr/>
        </p:nvSpPr>
        <p:spPr bwMode="auto">
          <a:xfrm flipV="1">
            <a:off x="2324101" y="2787650"/>
            <a:ext cx="364330" cy="387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4" name="Text Placeholder 3"/>
          <p:cNvSpPr txBox="1">
            <a:spLocks/>
          </p:cNvSpPr>
          <p:nvPr/>
        </p:nvSpPr>
        <p:spPr>
          <a:xfrm>
            <a:off x="3657600" y="1368426"/>
            <a:ext cx="4876800" cy="4041774"/>
          </a:xfrm>
          <a:prstGeom prst="rect">
            <a:avLst/>
          </a:prstGeom>
        </p:spPr>
        <p:txBody>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a:spcBef>
                <a:spcPct val="20000"/>
              </a:spcBef>
            </a:pPr>
            <a:r>
              <a:rPr lang="en-US" altLang="en-US" sz="2200" b="1" dirty="0" smtClean="0">
                <a:latin typeface="Arial" charset="0"/>
              </a:rPr>
              <a:t>Alternatives to Trust Structure</a:t>
            </a:r>
            <a:endParaRPr lang="en-US" altLang="en-US" sz="2200" baseline="0" dirty="0">
              <a:latin typeface="Arial" charset="0"/>
            </a:endParaRPr>
          </a:p>
          <a:p>
            <a:pPr algn="just">
              <a:spcBef>
                <a:spcPct val="20000"/>
              </a:spcBef>
              <a:buFont typeface="Arial" panose="020B0604020202020204" pitchFamily="34" charset="0"/>
              <a:buChar char="•"/>
            </a:pPr>
            <a:r>
              <a:rPr lang="en-US" altLang="en-US" sz="1400" baseline="0" dirty="0" smtClean="0">
                <a:latin typeface="Arial" charset="0"/>
              </a:rPr>
              <a:t>Canadian limited partnership – some US practitioners feel</a:t>
            </a:r>
            <a:r>
              <a:rPr lang="en-US" altLang="en-US" sz="1400" dirty="0" smtClean="0">
                <a:latin typeface="Arial" charset="0"/>
              </a:rPr>
              <a:t> this provides less protection against US estate tax than a trust unless partnership checks the box to be treated as a corporation for US tax purposes (which results in higher tax rate – 35%-39%)</a:t>
            </a:r>
          </a:p>
          <a:p>
            <a:pPr algn="just">
              <a:spcBef>
                <a:spcPct val="20000"/>
              </a:spcBef>
              <a:buFont typeface="Arial" panose="020B0604020202020204" pitchFamily="34" charset="0"/>
              <a:buChar char="•"/>
            </a:pPr>
            <a:r>
              <a:rPr lang="en-US" altLang="en-US" sz="1400" dirty="0" smtClean="0">
                <a:latin typeface="Arial" charset="0"/>
              </a:rPr>
              <a:t>Other alternatives – insurance, limited recourse mortgage, ownership with children</a:t>
            </a:r>
          </a:p>
          <a:p>
            <a:pPr algn="just">
              <a:spcBef>
                <a:spcPct val="20000"/>
              </a:spcBef>
              <a:buFont typeface="Arial" panose="020B0604020202020204" pitchFamily="34" charset="0"/>
              <a:buChar char="•"/>
            </a:pPr>
            <a:endParaRPr lang="en-US" altLang="en-US" sz="1400" dirty="0" smtClean="0">
              <a:latin typeface="Arial" charset="0"/>
            </a:endParaRPr>
          </a:p>
          <a:p>
            <a:pPr algn="just">
              <a:spcBef>
                <a:spcPct val="20000"/>
              </a:spcBef>
              <a:buFont typeface="Arial" panose="020B0604020202020204" pitchFamily="34" charset="0"/>
              <a:buChar char="•"/>
            </a:pPr>
            <a:endParaRPr lang="en-US" altLang="en-US" sz="1400" baseline="0" dirty="0" smtClean="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AutoNum type="arabicParenR"/>
            </a:pPr>
            <a:endParaRPr lang="en-US" altLang="en-US" sz="1300" baseline="0" dirty="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None/>
            </a:pPr>
            <a:endParaRPr lang="en-US" altLang="en-US" sz="2200" b="1" baseline="0" dirty="0">
              <a:latin typeface="Arial" charset="0"/>
            </a:endParaRPr>
          </a:p>
          <a:p>
            <a:pPr>
              <a:spcBef>
                <a:spcPct val="20000"/>
              </a:spcBef>
              <a:buClr>
                <a:schemeClr val="accent2"/>
              </a:buClr>
              <a:buFont typeface="Wingdings" pitchFamily="2" charset="2"/>
              <a:buNone/>
            </a:pPr>
            <a:endParaRPr lang="en-US" altLang="en-US" sz="1300" baseline="0" dirty="0">
              <a:latin typeface="Arial" charset="0"/>
            </a:endParaRPr>
          </a:p>
          <a:p>
            <a:pPr>
              <a:spcBef>
                <a:spcPct val="20000"/>
              </a:spcBef>
              <a:buFont typeface="Arial" charset="0"/>
              <a:buAutoNum type="arabicParenR"/>
            </a:pPr>
            <a:endParaRPr lang="en-US" altLang="en-US" sz="2200" b="1" baseline="0" dirty="0">
              <a:latin typeface="Arial" charset="0"/>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220015390"/>
      </p:ext>
    </p:extLst>
  </p:cSld>
  <p:clrMapOvr>
    <a:masterClrMapping/>
  </p:clrMapOvr>
  <p:transition spd="med">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3" y="1546225"/>
            <a:ext cx="8248650" cy="50831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228600" indent="-228600">
              <a:buFontTx/>
              <a:buChar char="•"/>
            </a:pPr>
            <a:r>
              <a:rPr lang="en-CA" sz="1800" dirty="0" smtClean="0"/>
              <a:t>US citizen spouse’s estate will be subject to US estate tax, subject to US$5.49M exemption (2017)</a:t>
            </a:r>
          </a:p>
          <a:p>
            <a:pPr marL="498475" lvl="1" indent="-228600"/>
            <a:r>
              <a:rPr lang="en-CA" sz="1800" dirty="0" smtClean="0"/>
              <a:t>Includes value of life insurance payable to estate</a:t>
            </a:r>
          </a:p>
          <a:p>
            <a:pPr marL="228600" indent="-228600">
              <a:buFontTx/>
              <a:buChar char="•"/>
            </a:pPr>
            <a:r>
              <a:rPr lang="en-CA" sz="1800" dirty="0" smtClean="0"/>
              <a:t>Where US citizen spouse bequeaths assets to non-US citizen spouse, a second $5.49M exemption may be used (marital deduction)</a:t>
            </a:r>
          </a:p>
          <a:p>
            <a:pPr marL="228600" indent="-228600">
              <a:buFontTx/>
              <a:buChar char="•"/>
            </a:pPr>
            <a:r>
              <a:rPr lang="en-CA" sz="1800" dirty="0" smtClean="0"/>
              <a:t>US citizen </a:t>
            </a:r>
            <a:r>
              <a:rPr lang="en-CA" sz="1800" dirty="0"/>
              <a:t>spouse whose assets </a:t>
            </a:r>
            <a:r>
              <a:rPr lang="en-CA" sz="1800" u="sng" dirty="0"/>
              <a:t>exceed</a:t>
            </a:r>
            <a:r>
              <a:rPr lang="en-CA" sz="1800" dirty="0"/>
              <a:t> exemption and marital deduction can defer US estate tax by leaving assets to a </a:t>
            </a:r>
            <a:r>
              <a:rPr lang="en-CA" sz="1800" u="sng" dirty="0"/>
              <a:t>QDOT</a:t>
            </a:r>
            <a:r>
              <a:rPr lang="en-CA" sz="1800" dirty="0"/>
              <a:t> trust for the benefit of the non-citizen </a:t>
            </a:r>
            <a:r>
              <a:rPr lang="en-CA" sz="1800" dirty="0" smtClean="0"/>
              <a:t>spouse</a:t>
            </a:r>
          </a:p>
          <a:p>
            <a:pPr marL="228600" indent="-228600">
              <a:buFontTx/>
              <a:buChar char="•"/>
            </a:pPr>
            <a:r>
              <a:rPr lang="en-CA" sz="1800" dirty="0"/>
              <a:t>Where QDOT is used, marital deduction is not available</a:t>
            </a:r>
          </a:p>
          <a:p>
            <a:pPr marL="285750" indent="-285750">
              <a:buFont typeface="Arial" panose="020B0604020202020204" pitchFamily="34" charset="0"/>
              <a:buChar char="•"/>
            </a:pPr>
            <a:r>
              <a:rPr lang="en-CA" sz="1800" dirty="0"/>
              <a:t>Trust can be drafted so that it qualifies as a spousal trust for Canadian tax purposes (2 of 3 trustees resident in Canada, mind and management in Canada)</a:t>
            </a:r>
          </a:p>
          <a:p>
            <a:pPr marL="285750" indent="-285750">
              <a:buFont typeface="Arial" panose="020B0604020202020204" pitchFamily="34" charset="0"/>
              <a:buChar char="•"/>
            </a:pPr>
            <a:r>
              <a:rPr lang="en-CA" sz="1800" dirty="0" smtClean="0"/>
              <a:t>Estate </a:t>
            </a:r>
            <a:r>
              <a:rPr lang="en-CA" sz="1800" dirty="0"/>
              <a:t>tax in respect of assets in QDOT will be triggered on death of second spouse (i.e. QDOT is only a deferral)</a:t>
            </a:r>
          </a:p>
          <a:p>
            <a:pPr marL="228600" indent="-228600">
              <a:buFontTx/>
              <a:buChar char="•"/>
            </a:pPr>
            <a:endParaRPr lang="en-CA" sz="2000" dirty="0" smtClean="0"/>
          </a:p>
          <a:p>
            <a:pPr lvl="1" indent="0">
              <a:buNone/>
            </a:pPr>
            <a:endParaRPr lang="en-CA" sz="1650" dirty="0" smtClean="0">
              <a:ea typeface="+mn-ea"/>
              <a:cs typeface="+mn-cs"/>
            </a:endParaRPr>
          </a:p>
          <a:p>
            <a:pPr lvl="1" indent="0">
              <a:buNone/>
            </a:pPr>
            <a:endParaRPr lang="en-US" sz="1650" dirty="0" smtClean="0"/>
          </a:p>
          <a:p>
            <a:pPr lvl="1" indent="0">
              <a:buNone/>
            </a:pPr>
            <a:endParaRPr lang="en-US" sz="1800" dirty="0"/>
          </a:p>
          <a:p>
            <a:pPr marL="498475" lvl="1" indent="-228600"/>
            <a:endParaRPr lang="en-CA" sz="1800" dirty="0" smtClean="0">
              <a:ea typeface="+mn-ea"/>
              <a:cs typeface="+mn-cs"/>
            </a:endParaRPr>
          </a:p>
          <a:p>
            <a:pPr marL="498475" lvl="1" indent="-228600"/>
            <a:endParaRPr lang="en-US" sz="1800" dirty="0" smtClean="0"/>
          </a:p>
          <a:p>
            <a:pPr lvl="2"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Will Planning – US Citizen Spouse</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43</a:t>
            </a:fld>
            <a:endParaRPr lang="en-US" alt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1799654546"/>
      </p:ext>
    </p:extLst>
  </p:cSld>
  <p:clrMapOvr>
    <a:masterClrMapping/>
  </p:clrMapOvr>
  <p:transition spd="med">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3" y="1546225"/>
            <a:ext cx="8248650" cy="50831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228600" indent="-228600">
              <a:buFontTx/>
              <a:buChar char="•"/>
            </a:pPr>
            <a:r>
              <a:rPr lang="en-CA" sz="2000" dirty="0" smtClean="0"/>
              <a:t>Gifts are a way for US citizens to reduce estate tax</a:t>
            </a:r>
          </a:p>
          <a:p>
            <a:pPr marL="228600" indent="-228600">
              <a:buFontTx/>
              <a:buChar char="•"/>
            </a:pPr>
            <a:r>
              <a:rPr lang="en-CA" sz="2000" dirty="0" smtClean="0"/>
              <a:t>US citizen spouse can make gift to each child of up to US $14K per year (2017)</a:t>
            </a:r>
          </a:p>
          <a:p>
            <a:pPr marL="228600" indent="-228600">
              <a:buFontTx/>
              <a:buChar char="•"/>
            </a:pPr>
            <a:r>
              <a:rPr lang="en-CA" sz="2000" dirty="0" smtClean="0"/>
              <a:t>US citizen can make gift to non-citizen spouse of up to US $149K per year (2017)</a:t>
            </a:r>
          </a:p>
          <a:p>
            <a:pPr marL="498475" lvl="1" indent="-228600"/>
            <a:r>
              <a:rPr lang="en-CA" sz="2000" dirty="0" smtClean="0"/>
              <a:t>Particularly relevant if US citizen owns principal residence (US$250K of gain exempt in US)</a:t>
            </a:r>
          </a:p>
          <a:p>
            <a:pPr marL="228600" indent="-228600">
              <a:buFontTx/>
              <a:buChar char="•"/>
            </a:pPr>
            <a:r>
              <a:rPr lang="en-CA" sz="2000" dirty="0" smtClean="0"/>
              <a:t>Subject to lifetime $5M exemption (indexed – 2017 = $5.49M)</a:t>
            </a:r>
          </a:p>
          <a:p>
            <a:pPr marL="228600" indent="-228600">
              <a:buFontTx/>
              <a:buChar char="•"/>
            </a:pPr>
            <a:r>
              <a:rPr lang="en-CA" sz="2000" dirty="0" smtClean="0"/>
              <a:t>No US gift tax if gift made by non-US citizen spouse to US citizen, provided gift is made </a:t>
            </a:r>
            <a:r>
              <a:rPr lang="en-CA" sz="2000" u="sng" dirty="0" smtClean="0"/>
              <a:t>in Canada</a:t>
            </a:r>
            <a:endParaRPr lang="en-CA" sz="2000" dirty="0" smtClean="0"/>
          </a:p>
          <a:p>
            <a:pPr marL="498475" lvl="1" indent="-228600"/>
            <a:r>
              <a:rPr lang="en-CA" sz="2000" dirty="0"/>
              <a:t>US reporting if gift exceeds US$100K</a:t>
            </a:r>
          </a:p>
          <a:p>
            <a:pPr lvl="1" indent="0">
              <a:buNone/>
            </a:pPr>
            <a:endParaRPr lang="en-CA" sz="1650" dirty="0" smtClean="0">
              <a:ea typeface="+mn-ea"/>
              <a:cs typeface="+mn-cs"/>
            </a:endParaRPr>
          </a:p>
          <a:p>
            <a:pPr lvl="1" indent="0">
              <a:buNone/>
            </a:pPr>
            <a:endParaRPr lang="en-US" sz="1650" dirty="0" smtClean="0"/>
          </a:p>
          <a:p>
            <a:pPr lvl="1" indent="0">
              <a:buNone/>
            </a:pPr>
            <a:endParaRPr lang="en-US" sz="1800" dirty="0"/>
          </a:p>
          <a:p>
            <a:pPr marL="498475" lvl="1" indent="-228600"/>
            <a:endParaRPr lang="en-CA" sz="1800" dirty="0" smtClean="0">
              <a:ea typeface="+mn-ea"/>
              <a:cs typeface="+mn-cs"/>
            </a:endParaRPr>
          </a:p>
          <a:p>
            <a:pPr marL="498475" lvl="1" indent="-228600"/>
            <a:endParaRPr lang="en-US" sz="1800" dirty="0" smtClean="0"/>
          </a:p>
          <a:p>
            <a:pPr lvl="2"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US Gift Tax – US Citizen Spouse</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44</a:t>
            </a:fld>
            <a:endParaRPr lang="en-US" alt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33663269"/>
      </p:ext>
    </p:extLst>
  </p:cSld>
  <p:clrMapOvr>
    <a:masterClrMapping/>
  </p:clrMapOvr>
  <p:transition spd="med">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3" y="1546225"/>
            <a:ext cx="8248650" cy="50831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228600" indent="-228600">
              <a:buFontTx/>
              <a:buChar char="•"/>
            </a:pPr>
            <a:r>
              <a:rPr lang="en-CA" sz="2000" dirty="0" smtClean="0"/>
              <a:t>Non-US citizen spouse will want to leave assets to a </a:t>
            </a:r>
            <a:r>
              <a:rPr lang="en-US" altLang="en-US" sz="2000" dirty="0" smtClean="0">
                <a:latin typeface="Arial" charset="0"/>
                <a:cs typeface="Arial" charset="0"/>
              </a:rPr>
              <a:t>“</a:t>
            </a:r>
            <a:r>
              <a:rPr lang="en-CA" sz="2000" dirty="0" smtClean="0"/>
              <a:t>bypass trust</a:t>
            </a:r>
            <a:r>
              <a:rPr lang="en-US" altLang="en-US" sz="2000" dirty="0" smtClean="0">
                <a:latin typeface="Arial" charset="0"/>
                <a:cs typeface="Arial" charset="0"/>
              </a:rPr>
              <a:t>” </a:t>
            </a:r>
            <a:r>
              <a:rPr lang="en-CA" sz="2000" dirty="0" smtClean="0"/>
              <a:t>so that assets of non-US citizen spouse do not fall into estate of US citizen spouse</a:t>
            </a:r>
          </a:p>
          <a:p>
            <a:pPr marL="498475" lvl="1" indent="-228600">
              <a:spcBef>
                <a:spcPts val="1200"/>
              </a:spcBef>
            </a:pPr>
            <a:r>
              <a:rPr lang="en-CA" sz="2000" dirty="0" smtClean="0"/>
              <a:t>Must limit powers of US citizen spouse</a:t>
            </a:r>
          </a:p>
          <a:p>
            <a:pPr marL="228600" indent="-228600">
              <a:buFontTx/>
              <a:buChar char="•"/>
            </a:pPr>
            <a:r>
              <a:rPr lang="en-CA" sz="2000" dirty="0" smtClean="0"/>
              <a:t>Must ensure bypass trust qualifies as Canadian spousal trust</a:t>
            </a:r>
          </a:p>
          <a:p>
            <a:pPr marL="228600" indent="-228600">
              <a:buFontTx/>
              <a:buChar char="•"/>
            </a:pPr>
            <a:r>
              <a:rPr lang="en-CA" sz="2000" dirty="0" smtClean="0"/>
              <a:t>Must consider US </a:t>
            </a:r>
            <a:r>
              <a:rPr lang="en-US" altLang="en-US" sz="2000" dirty="0" smtClean="0">
                <a:latin typeface="Arial" charset="0"/>
                <a:cs typeface="Arial" charset="0"/>
              </a:rPr>
              <a:t>“</a:t>
            </a:r>
            <a:r>
              <a:rPr lang="en-CA" sz="2000" dirty="0" smtClean="0"/>
              <a:t>throwback rules</a:t>
            </a:r>
            <a:r>
              <a:rPr lang="en-US" altLang="en-US" sz="2000" dirty="0" smtClean="0">
                <a:latin typeface="Arial" charset="0"/>
                <a:cs typeface="Arial" charset="0"/>
              </a:rPr>
              <a:t>”</a:t>
            </a:r>
            <a:r>
              <a:rPr lang="en-CA" sz="2000" dirty="0" smtClean="0"/>
              <a:t> and ensure that all income </a:t>
            </a:r>
            <a:r>
              <a:rPr lang="en-CA" sz="2000" u="sng" dirty="0" smtClean="0"/>
              <a:t>and capital gains</a:t>
            </a:r>
            <a:r>
              <a:rPr lang="en-CA" sz="2000" dirty="0" smtClean="0"/>
              <a:t> of trust (and any underlying disregarded entities i.e. ULCs) are distributed at least annually</a:t>
            </a:r>
          </a:p>
          <a:p>
            <a:pPr marL="498475" lvl="1" indent="-228600">
              <a:spcBef>
                <a:spcPts val="1200"/>
              </a:spcBef>
            </a:pPr>
            <a:r>
              <a:rPr lang="en-CA" sz="2000" dirty="0" smtClean="0"/>
              <a:t>Otherwise distributions are subject to an interest charge and taxed as ordinary income to US beneficiary</a:t>
            </a:r>
          </a:p>
          <a:p>
            <a:pPr marL="498475" lvl="1" indent="-228600">
              <a:spcBef>
                <a:spcPts val="1200"/>
              </a:spcBef>
            </a:pPr>
            <a:r>
              <a:rPr lang="en-CA" sz="2000" dirty="0" smtClean="0"/>
              <a:t>Note </a:t>
            </a:r>
            <a:r>
              <a:rPr lang="en-CA" sz="2000" dirty="0"/>
              <a:t>typical Canadian trusts only provide for distribution of income for trust law purposes, which does not include capital gains</a:t>
            </a:r>
          </a:p>
          <a:p>
            <a:pPr lvl="1" indent="0">
              <a:buNone/>
            </a:pPr>
            <a:endParaRPr lang="en-CA" sz="1650" dirty="0" smtClean="0">
              <a:ea typeface="+mn-ea"/>
              <a:cs typeface="+mn-cs"/>
            </a:endParaRPr>
          </a:p>
          <a:p>
            <a:pPr lvl="1" indent="0">
              <a:buNone/>
            </a:pPr>
            <a:endParaRPr lang="en-US" sz="1650" dirty="0" smtClean="0"/>
          </a:p>
          <a:p>
            <a:pPr lvl="1" indent="0">
              <a:buNone/>
            </a:pPr>
            <a:endParaRPr lang="en-US" sz="1800" dirty="0"/>
          </a:p>
          <a:p>
            <a:pPr marL="498475" lvl="1" indent="-228600"/>
            <a:endParaRPr lang="en-CA" sz="1800" dirty="0" smtClean="0">
              <a:ea typeface="+mn-ea"/>
              <a:cs typeface="+mn-cs"/>
            </a:endParaRPr>
          </a:p>
          <a:p>
            <a:pPr marL="498475" lvl="1" indent="-228600"/>
            <a:endParaRPr lang="en-US" sz="1800" dirty="0" smtClean="0"/>
          </a:p>
          <a:p>
            <a:pPr lvl="2"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Will Planning – Non-US Citizen Spouse</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45</a:t>
            </a:fld>
            <a:endParaRPr lang="en-US" alt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19042967"/>
      </p:ext>
    </p:extLst>
  </p:cSld>
  <p:clrMapOvr>
    <a:masterClrMapping/>
  </p:clrMapOvr>
  <p:transition spd="med">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3" y="1546225"/>
            <a:ext cx="8248650" cy="43211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228600" indent="-228600">
              <a:buFontTx/>
              <a:buChar char="•"/>
            </a:pPr>
            <a:r>
              <a:rPr lang="en-CA" sz="2000" dirty="0" smtClean="0"/>
              <a:t>Any </a:t>
            </a:r>
            <a:r>
              <a:rPr lang="en-CA" sz="2000" u="sng" dirty="0" smtClean="0"/>
              <a:t>US situs</a:t>
            </a:r>
            <a:r>
              <a:rPr lang="en-CA" sz="2000" dirty="0" smtClean="0"/>
              <a:t> assets must be left to US citizen spouse outright or to QTIP trust to avoid US estate tax</a:t>
            </a:r>
          </a:p>
          <a:p>
            <a:pPr marL="498475" lvl="1" indent="-228600">
              <a:spcBef>
                <a:spcPts val="1200"/>
              </a:spcBef>
            </a:pPr>
            <a:r>
              <a:rPr lang="en-CA" sz="2000" dirty="0" smtClean="0"/>
              <a:t>QTIP trust – Donee spouse has lifetime interest and no other person can receive trust property during spouse's lifetime and QTIP election is made</a:t>
            </a:r>
          </a:p>
          <a:p>
            <a:pPr marL="498475" lvl="1" indent="-228600">
              <a:spcBef>
                <a:spcPts val="1200"/>
              </a:spcBef>
            </a:pPr>
            <a:r>
              <a:rPr lang="en-CA" sz="2000" dirty="0" smtClean="0"/>
              <a:t>Must ensure qualifies as Canadian spousal trust</a:t>
            </a:r>
          </a:p>
          <a:p>
            <a:pPr marL="228600" indent="-228600">
              <a:buFontTx/>
              <a:buChar char="•"/>
            </a:pPr>
            <a:r>
              <a:rPr lang="en-CA" sz="2000" dirty="0" smtClean="0"/>
              <a:t>US situs assets include US real estate, US stocks and bonds, tangible personal property located in US</a:t>
            </a:r>
          </a:p>
          <a:p>
            <a:pPr lvl="1" indent="0">
              <a:buNone/>
            </a:pPr>
            <a:endParaRPr lang="en-CA" sz="1650" dirty="0" smtClean="0">
              <a:ea typeface="+mn-ea"/>
              <a:cs typeface="+mn-cs"/>
            </a:endParaRPr>
          </a:p>
          <a:p>
            <a:pPr lvl="1" indent="0">
              <a:buNone/>
            </a:pPr>
            <a:endParaRPr lang="en-US" sz="1650" dirty="0" smtClean="0"/>
          </a:p>
          <a:p>
            <a:pPr lvl="1" indent="0">
              <a:buNone/>
            </a:pPr>
            <a:endParaRPr lang="en-US" sz="1800" dirty="0"/>
          </a:p>
          <a:p>
            <a:pPr marL="498475" lvl="1" indent="-228600"/>
            <a:endParaRPr lang="en-CA" sz="1800" dirty="0" smtClean="0">
              <a:ea typeface="+mn-ea"/>
              <a:cs typeface="+mn-cs"/>
            </a:endParaRPr>
          </a:p>
          <a:p>
            <a:pPr marL="498475" lvl="1" indent="-228600"/>
            <a:endParaRPr lang="en-US" sz="1800" dirty="0" smtClean="0"/>
          </a:p>
          <a:p>
            <a:pPr lvl="2"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Will Planning – Non-US Citizen Spouse</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46</a:t>
            </a:fld>
            <a:endParaRPr lang="en-US" alt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1836919879"/>
      </p:ext>
    </p:extLst>
  </p:cSld>
  <p:clrMapOvr>
    <a:masterClrMapping/>
  </p:clrMapOvr>
  <p:transition spd="med">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3" y="1546225"/>
            <a:ext cx="8248650" cy="47021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228600" indent="-228600">
              <a:buFontTx/>
              <a:buChar char="•"/>
            </a:pPr>
            <a:r>
              <a:rPr lang="en-CA" sz="2000" dirty="0" smtClean="0"/>
              <a:t>Canco, which owns marketable securities, will be a controlled foreign corporation (CFC) upon the death of the non-US citizen spouse as more than 50% of its shares (votes or value) will be owned by US citizens</a:t>
            </a:r>
          </a:p>
          <a:p>
            <a:pPr marL="228600" indent="-228600">
              <a:buFontTx/>
              <a:buChar char="•"/>
            </a:pPr>
            <a:r>
              <a:rPr lang="en-CA" sz="2000" dirty="0" smtClean="0"/>
              <a:t>Passive income of Canco will be taxed to US citizens even if not distributed, with no credit for Canadian tax</a:t>
            </a:r>
          </a:p>
          <a:p>
            <a:pPr marL="228600" indent="-228600">
              <a:spcBef>
                <a:spcPts val="1200"/>
              </a:spcBef>
              <a:buFontTx/>
              <a:buChar char="•"/>
            </a:pPr>
            <a:r>
              <a:rPr lang="en-CA" sz="2000" u="sng" dirty="0" smtClean="0"/>
              <a:t>Solution</a:t>
            </a:r>
            <a:r>
              <a:rPr lang="en-CA" sz="2000" dirty="0" smtClean="0"/>
              <a:t>: Canco is converted to an unlimited liability company (ULC) prior to death or within 30 days of death (30 day safe harbour)</a:t>
            </a:r>
          </a:p>
          <a:p>
            <a:pPr marL="498475" lvl="1" indent="-228600"/>
            <a:r>
              <a:rPr lang="en-CA" sz="2000" dirty="0" smtClean="0"/>
              <a:t>ULC</a:t>
            </a:r>
            <a:r>
              <a:rPr lang="en-CA" sz="2000" dirty="0"/>
              <a:t> legislation in BC, Alberta, NS</a:t>
            </a:r>
            <a:endParaRPr lang="en-CA" sz="2000" dirty="0" smtClean="0"/>
          </a:p>
          <a:p>
            <a:pPr marL="498475" lvl="1" indent="-228600"/>
            <a:r>
              <a:rPr lang="en-CA" sz="2000" dirty="0" smtClean="0"/>
              <a:t>ULC is viewed as a flow through or disregarded entity for US tax purposes because the shareholders have unlimited liability</a:t>
            </a:r>
          </a:p>
          <a:p>
            <a:pPr marL="746125" lvl="2" indent="-228600"/>
            <a:r>
              <a:rPr lang="en-CA" sz="1600" dirty="0" smtClean="0"/>
              <a:t>Consider planning for liability i.e. interposing limited partnership</a:t>
            </a:r>
          </a:p>
          <a:p>
            <a:pPr marL="498475" lvl="1" indent="-228600">
              <a:spcBef>
                <a:spcPts val="1200"/>
              </a:spcBef>
            </a:pPr>
            <a:r>
              <a:rPr lang="en-CA" sz="2000" dirty="0">
                <a:ea typeface="+mn-ea"/>
                <a:cs typeface="+mn-cs"/>
              </a:rPr>
              <a:t>If ULC owns US real </a:t>
            </a:r>
            <a:r>
              <a:rPr lang="en-CA" sz="2000" dirty="0" smtClean="0">
                <a:ea typeface="+mn-ea"/>
                <a:cs typeface="+mn-cs"/>
              </a:rPr>
              <a:t>property, conversion to ULC </a:t>
            </a:r>
            <a:r>
              <a:rPr lang="en-CA" sz="2000" dirty="0">
                <a:ea typeface="+mn-ea"/>
                <a:cs typeface="+mn-cs"/>
              </a:rPr>
              <a:t>will cause a </a:t>
            </a:r>
            <a:r>
              <a:rPr lang="en-CA" sz="2000" dirty="0" smtClean="0">
                <a:ea typeface="+mn-ea"/>
                <a:cs typeface="+mn-cs"/>
              </a:rPr>
              <a:t>disposition in US</a:t>
            </a:r>
            <a:endParaRPr lang="en-CA" sz="2000" dirty="0">
              <a:ea typeface="+mn-ea"/>
              <a:cs typeface="+mn-cs"/>
            </a:endParaRPr>
          </a:p>
          <a:p>
            <a:pPr lvl="1" indent="0">
              <a:buNone/>
            </a:pPr>
            <a:endParaRPr lang="en-CA" sz="2000" dirty="0" smtClean="0"/>
          </a:p>
          <a:p>
            <a:pPr lvl="1" indent="0">
              <a:buNone/>
            </a:pPr>
            <a:endParaRPr lang="en-CA" sz="1650" dirty="0" smtClean="0">
              <a:ea typeface="+mn-ea"/>
              <a:cs typeface="+mn-cs"/>
            </a:endParaRPr>
          </a:p>
          <a:p>
            <a:pPr lvl="1" indent="0">
              <a:buNone/>
            </a:pPr>
            <a:endParaRPr lang="en-US" sz="1650" dirty="0" smtClean="0"/>
          </a:p>
          <a:p>
            <a:pPr lvl="1" indent="0">
              <a:buNone/>
            </a:pPr>
            <a:endParaRPr lang="en-US" sz="1800" dirty="0"/>
          </a:p>
          <a:p>
            <a:pPr marL="498475" lvl="1" indent="-228600"/>
            <a:endParaRPr lang="en-CA" sz="1800" dirty="0" smtClean="0">
              <a:ea typeface="+mn-ea"/>
              <a:cs typeface="+mn-cs"/>
            </a:endParaRPr>
          </a:p>
          <a:p>
            <a:pPr marL="498475" lvl="1" indent="-228600"/>
            <a:endParaRPr lang="en-US" sz="1800" dirty="0" smtClean="0"/>
          </a:p>
          <a:p>
            <a:pPr lvl="2"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Will Planning – Non-US Citizen Spouse – CFC Rules</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47</a:t>
            </a:fld>
            <a:endParaRPr lang="en-US" alt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335196232"/>
      </p:ext>
    </p:extLst>
  </p:cSld>
  <p:clrMapOvr>
    <a:masterClrMapping/>
  </p:clrMapOvr>
  <p:transition spd="med">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3" y="1546225"/>
            <a:ext cx="8248650" cy="44735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228600" indent="-228600">
              <a:buFontTx/>
              <a:buChar char="•"/>
            </a:pPr>
            <a:r>
              <a:rPr lang="en-CA" sz="2000" dirty="0" smtClean="0"/>
              <a:t>If Canco owns US marketable securities conversion to ULC during lifetime will expose non-US citizen spouse to US estate tax</a:t>
            </a:r>
          </a:p>
          <a:p>
            <a:pPr marL="228600" indent="-228600">
              <a:buFontTx/>
              <a:buChar char="•"/>
            </a:pPr>
            <a:r>
              <a:rPr lang="en-CA" sz="2000" u="sng" dirty="0" smtClean="0"/>
              <a:t>Solution</a:t>
            </a:r>
            <a:r>
              <a:rPr lang="en-CA" sz="2000" dirty="0" smtClean="0"/>
              <a:t>: Consider </a:t>
            </a:r>
            <a:r>
              <a:rPr lang="en-US" altLang="en-US" sz="2000" dirty="0" smtClean="0">
                <a:latin typeface="Arial" charset="0"/>
                <a:cs typeface="Arial" charset="0"/>
              </a:rPr>
              <a:t>“check the box”</a:t>
            </a:r>
            <a:r>
              <a:rPr lang="en-CA" sz="2000" dirty="0" smtClean="0"/>
              <a:t> election to treat ULC as a corporation for US tax purposes so non-US citizen spouse is not subject to estate tax on her death</a:t>
            </a:r>
          </a:p>
          <a:p>
            <a:pPr marL="498475" lvl="1" indent="-228600">
              <a:spcBef>
                <a:spcPts val="1200"/>
              </a:spcBef>
            </a:pPr>
            <a:r>
              <a:rPr lang="en-CA" sz="2000" dirty="0" smtClean="0"/>
              <a:t>As long as “check the box” election to treat ULC as a corporation for US tax purposes is an initial election (i.e. generally, effective on date of formation of ULC) box can be unchecked effective the date after death (election can be retroactive up to 75 days) so that Canco is not a CFC to US citizen</a:t>
            </a:r>
          </a:p>
          <a:p>
            <a:pPr lvl="1" indent="0">
              <a:buNone/>
            </a:pPr>
            <a:endParaRPr lang="en-CA" sz="1650" dirty="0" smtClean="0">
              <a:ea typeface="+mn-ea"/>
              <a:cs typeface="+mn-cs"/>
            </a:endParaRPr>
          </a:p>
          <a:p>
            <a:pPr lvl="1" indent="0">
              <a:buNone/>
            </a:pPr>
            <a:endParaRPr lang="en-US" sz="1650" dirty="0" smtClean="0"/>
          </a:p>
          <a:p>
            <a:pPr lvl="1" indent="0">
              <a:buNone/>
            </a:pPr>
            <a:endParaRPr lang="en-US" sz="1800" dirty="0"/>
          </a:p>
          <a:p>
            <a:pPr marL="498475" lvl="1" indent="-228600"/>
            <a:endParaRPr lang="en-CA" sz="1800" dirty="0" smtClean="0">
              <a:ea typeface="+mn-ea"/>
              <a:cs typeface="+mn-cs"/>
            </a:endParaRPr>
          </a:p>
          <a:p>
            <a:pPr marL="498475" lvl="1" indent="-228600"/>
            <a:endParaRPr lang="en-US" sz="1800" dirty="0" smtClean="0"/>
          </a:p>
          <a:p>
            <a:pPr lvl="2"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Will Planning – Non-US Citizen Spouse – CFC Rules</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48</a:t>
            </a:fld>
            <a:endParaRPr lang="en-US" alt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993821602"/>
      </p:ext>
    </p:extLst>
  </p:cSld>
  <p:clrMapOvr>
    <a:masterClrMapping/>
  </p:clrMapOvr>
  <p:transition spd="med">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3" y="1546225"/>
            <a:ext cx="8248650" cy="43211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228600" indent="-228600">
              <a:buFontTx/>
              <a:buChar char="•"/>
            </a:pPr>
            <a:r>
              <a:rPr lang="en-CA" sz="2000" dirty="0" smtClean="0"/>
              <a:t>Note if only 1 of the 2 children was a US citizen, Canco would be considered a passive foreign investment company (</a:t>
            </a:r>
            <a:r>
              <a:rPr lang="en-US" altLang="en-US" sz="2000" dirty="0" smtClean="0">
                <a:latin typeface="Arial" charset="0"/>
                <a:cs typeface="Arial" charset="0"/>
              </a:rPr>
              <a:t>PFIC) i.e. a non-US corporation with either 75% passive income or 50% passive assets, rather than a CFC</a:t>
            </a:r>
          </a:p>
          <a:p>
            <a:pPr marL="228600" indent="-228600">
              <a:buFontTx/>
              <a:buChar char="•"/>
            </a:pPr>
            <a:r>
              <a:rPr lang="en-CA" sz="2000" dirty="0" smtClean="0"/>
              <a:t>Punitive interest charge would apply on distributions from a PFIC to US citizens, and no preferential US tax rates would be available</a:t>
            </a:r>
          </a:p>
          <a:p>
            <a:pPr marL="228600" indent="-228600">
              <a:spcBef>
                <a:spcPts val="1200"/>
              </a:spcBef>
              <a:buFontTx/>
              <a:buChar char="•"/>
            </a:pPr>
            <a:r>
              <a:rPr lang="en-CA" sz="2000" dirty="0" smtClean="0"/>
              <a:t>No 30 day safe harbour for PFICs</a:t>
            </a:r>
          </a:p>
          <a:p>
            <a:pPr marL="498475" lvl="1" indent="-228600"/>
            <a:r>
              <a:rPr lang="en-CA" sz="2000" dirty="0" smtClean="0"/>
              <a:t>Consider conversion to ULC before death or shortly after death where no appreciation</a:t>
            </a:r>
          </a:p>
          <a:p>
            <a:pPr marL="498475" lvl="1" indent="-228600"/>
            <a:r>
              <a:rPr lang="en-CA" sz="2000" dirty="0" smtClean="0"/>
              <a:t>Consider QEF election to tax income currently in hands of US citizens to avoid interest charge (however no credit for Canadian taxes)</a:t>
            </a:r>
          </a:p>
          <a:p>
            <a:pPr lvl="1" indent="0">
              <a:buNone/>
            </a:pPr>
            <a:endParaRPr lang="en-CA" sz="1650" dirty="0" smtClean="0">
              <a:ea typeface="+mn-ea"/>
              <a:cs typeface="+mn-cs"/>
            </a:endParaRPr>
          </a:p>
          <a:p>
            <a:pPr lvl="1" indent="0">
              <a:buNone/>
            </a:pPr>
            <a:endParaRPr lang="en-US" sz="1650" dirty="0" smtClean="0"/>
          </a:p>
          <a:p>
            <a:pPr lvl="1" indent="0">
              <a:buNone/>
            </a:pPr>
            <a:endParaRPr lang="en-US" sz="1800" dirty="0"/>
          </a:p>
          <a:p>
            <a:pPr marL="498475" lvl="1" indent="-228600"/>
            <a:endParaRPr lang="en-CA" sz="1800" dirty="0" smtClean="0">
              <a:ea typeface="+mn-ea"/>
              <a:cs typeface="+mn-cs"/>
            </a:endParaRPr>
          </a:p>
          <a:p>
            <a:pPr marL="498475" lvl="1" indent="-228600"/>
            <a:endParaRPr lang="en-US" sz="1800" dirty="0" smtClean="0"/>
          </a:p>
          <a:p>
            <a:pPr lvl="2"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Will Planning – Non-US Citizen Spouse – PFIC Rules</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49</a:t>
            </a:fld>
            <a:endParaRPr lang="en-US" alt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679556000"/>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Introduction</a:t>
            </a:r>
          </a:p>
          <a:p>
            <a:pPr lvl="1"/>
            <a:r>
              <a:rPr lang="en-US" dirty="0" smtClean="0"/>
              <a:t>General Standard of Performance</a:t>
            </a:r>
          </a:p>
          <a:p>
            <a:pPr lvl="1"/>
            <a:r>
              <a:rPr lang="en-US" dirty="0" smtClean="0"/>
              <a:t>Recent Scandals</a:t>
            </a:r>
          </a:p>
          <a:p>
            <a:r>
              <a:rPr lang="en-US" dirty="0" smtClean="0"/>
              <a:t>Risk Management</a:t>
            </a:r>
          </a:p>
          <a:p>
            <a:r>
              <a:rPr lang="en-US" dirty="0" smtClean="0"/>
              <a:t>Risk Management for Corporate Executives</a:t>
            </a:r>
          </a:p>
          <a:p>
            <a:pPr lvl="1"/>
            <a:r>
              <a:rPr lang="en-US" dirty="0" smtClean="0"/>
              <a:t>Liability</a:t>
            </a:r>
          </a:p>
          <a:p>
            <a:pPr lvl="1"/>
            <a:r>
              <a:rPr lang="en-US" dirty="0" smtClean="0"/>
              <a:t>Examples</a:t>
            </a:r>
          </a:p>
          <a:p>
            <a:pPr lvl="1"/>
            <a:r>
              <a:rPr lang="en-US" dirty="0" smtClean="0"/>
              <a:t>How to avoid?</a:t>
            </a:r>
          </a:p>
          <a:p>
            <a:r>
              <a:rPr lang="en-US" dirty="0" smtClean="0"/>
              <a:t>Risk Management for Professional Advisors</a:t>
            </a:r>
          </a:p>
          <a:p>
            <a:pPr lvl="1"/>
            <a:r>
              <a:rPr lang="en-US" dirty="0" smtClean="0"/>
              <a:t>Liability</a:t>
            </a:r>
          </a:p>
          <a:p>
            <a:pPr lvl="1"/>
            <a:r>
              <a:rPr lang="en-US" dirty="0" smtClean="0"/>
              <a:t>Examples</a:t>
            </a:r>
          </a:p>
          <a:p>
            <a:pPr lvl="1"/>
            <a:r>
              <a:rPr lang="en-US" dirty="0" smtClean="0"/>
              <a:t>How to avoid?</a:t>
            </a:r>
          </a:p>
          <a:p>
            <a:r>
              <a:rPr lang="en-US" dirty="0" smtClean="0"/>
              <a:t>Risk Management for Trustees</a:t>
            </a:r>
          </a:p>
          <a:p>
            <a:pPr lvl="1"/>
            <a:r>
              <a:rPr lang="en-US" dirty="0" smtClean="0"/>
              <a:t>Liability</a:t>
            </a:r>
          </a:p>
          <a:p>
            <a:pPr lvl="1"/>
            <a:r>
              <a:rPr lang="en-US" dirty="0" smtClean="0"/>
              <a:t>Examples</a:t>
            </a:r>
          </a:p>
          <a:p>
            <a:pPr lvl="1"/>
            <a:r>
              <a:rPr lang="en-US" dirty="0" smtClean="0"/>
              <a:t>How to avoid?</a:t>
            </a:r>
          </a:p>
          <a:p>
            <a:r>
              <a:rPr lang="en-US" dirty="0" smtClean="0"/>
              <a:t>Conclusion</a:t>
            </a:r>
          </a:p>
        </p:txBody>
      </p:sp>
      <p:sp>
        <p:nvSpPr>
          <p:cNvPr id="4" name="Title 3"/>
          <p:cNvSpPr>
            <a:spLocks noGrp="1"/>
          </p:cNvSpPr>
          <p:nvPr>
            <p:ph type="title"/>
          </p:nvPr>
        </p:nvSpPr>
        <p:spPr/>
        <p:txBody>
          <a:bodyPr/>
          <a:lstStyle/>
          <a:p>
            <a:r>
              <a:rPr lang="en-US" dirty="0" smtClean="0"/>
              <a:t>OUTLINE</a:t>
            </a:r>
            <a:br>
              <a:rPr lang="en-US" dirty="0" smtClean="0"/>
            </a:br>
            <a:endParaRPr lang="en-US" dirty="0"/>
          </a:p>
        </p:txBody>
      </p:sp>
      <p:sp>
        <p:nvSpPr>
          <p:cNvPr id="8" name="Text Placeholder 7"/>
          <p:cNvSpPr>
            <a:spLocks noGrp="1"/>
          </p:cNvSpPr>
          <p:nvPr>
            <p:ph type="body" sz="quarter" idx="12"/>
          </p:nvPr>
        </p:nvSpPr>
        <p:spPr/>
        <p:txBody>
          <a:bodyPr/>
          <a:lstStyle/>
          <a:p>
            <a:endParaRPr lang="en-US" dirty="0"/>
          </a:p>
        </p:txBody>
      </p:sp>
      <p:sp>
        <p:nvSpPr>
          <p:cNvPr id="9" name="Text Placeholder 8"/>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7566152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3" y="1546225"/>
            <a:ext cx="8248650" cy="43211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228600" indent="-228600">
              <a:buFontTx/>
              <a:buChar char="•"/>
            </a:pPr>
            <a:r>
              <a:rPr lang="en-CA" altLang="en-US" sz="2000" dirty="0" smtClean="0"/>
              <a:t>Will should provide that any capital dividends (for example as a result of receipt of insurance proceeds) should be allocated to share of estate bequeathed to Canadian residents</a:t>
            </a:r>
          </a:p>
          <a:p>
            <a:pPr marL="228600" indent="-228600">
              <a:spcBef>
                <a:spcPts val="1200"/>
              </a:spcBef>
              <a:buFontTx/>
              <a:buChar char="•"/>
            </a:pPr>
            <a:r>
              <a:rPr lang="en-CA" altLang="en-US" sz="2000" dirty="0" smtClean="0">
                <a:latin typeface="Arial" charset="0"/>
                <a:cs typeface="Arial" charset="0"/>
              </a:rPr>
              <a:t>Note CRA takes position that CDA cannot be allocated to a particular legatee – must be residual legatee</a:t>
            </a:r>
            <a:endParaRPr lang="en-US" altLang="en-US" sz="2000" dirty="0" smtClean="0">
              <a:latin typeface="Arial" charset="0"/>
              <a:cs typeface="Arial" charset="0"/>
            </a:endParaRPr>
          </a:p>
          <a:p>
            <a:pPr lvl="1" indent="0">
              <a:buNone/>
            </a:pPr>
            <a:endParaRPr lang="en-CA" sz="1650" dirty="0" smtClean="0">
              <a:ea typeface="+mn-ea"/>
              <a:cs typeface="+mn-cs"/>
            </a:endParaRPr>
          </a:p>
          <a:p>
            <a:pPr lvl="1" indent="0">
              <a:buNone/>
            </a:pPr>
            <a:endParaRPr lang="en-US" sz="1650" dirty="0" smtClean="0"/>
          </a:p>
          <a:p>
            <a:pPr lvl="1" indent="0">
              <a:buNone/>
            </a:pPr>
            <a:endParaRPr lang="en-US" sz="1800" dirty="0"/>
          </a:p>
          <a:p>
            <a:pPr marL="498475" lvl="1" indent="-228600"/>
            <a:endParaRPr lang="en-CA" sz="1800" dirty="0" smtClean="0">
              <a:ea typeface="+mn-ea"/>
              <a:cs typeface="+mn-cs"/>
            </a:endParaRPr>
          </a:p>
          <a:p>
            <a:pPr marL="498475" lvl="1" indent="-228600"/>
            <a:endParaRPr lang="en-US" sz="1800" dirty="0" smtClean="0"/>
          </a:p>
          <a:p>
            <a:pPr lvl="2"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Will Planning – CDA</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50</a:t>
            </a:fld>
            <a:endParaRPr lang="en-US" alt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1762323446"/>
      </p:ext>
    </p:extLst>
  </p:cSld>
  <p:clrMapOvr>
    <a:masterClrMapping/>
  </p:clrMapOvr>
  <p:transition spd="med">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3" y="1546225"/>
            <a:ext cx="8248650" cy="43211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228600" indent="-228600">
              <a:buFontTx/>
              <a:buChar char="•"/>
            </a:pPr>
            <a:r>
              <a:rPr lang="en-CA" altLang="en-US" sz="2000" dirty="0" smtClean="0"/>
              <a:t>Changes to rules in ITA for donations on death for deaths after 2016 - gift is deemed made by estate, not deceased</a:t>
            </a:r>
          </a:p>
          <a:p>
            <a:pPr marL="228600" indent="-228600">
              <a:spcBef>
                <a:spcPts val="1200"/>
              </a:spcBef>
              <a:buFontTx/>
              <a:buChar char="•"/>
            </a:pPr>
            <a:r>
              <a:rPr lang="en-CA" altLang="en-US" sz="2000" dirty="0" smtClean="0">
                <a:latin typeface="Arial" charset="0"/>
                <a:cs typeface="Arial" charset="0"/>
              </a:rPr>
              <a:t>Timing of gift is time when property is actually transferred to charity, not on death</a:t>
            </a:r>
          </a:p>
          <a:p>
            <a:pPr marL="228600" indent="-228600">
              <a:spcBef>
                <a:spcPts val="1200"/>
              </a:spcBef>
              <a:buFontTx/>
              <a:buChar char="•"/>
            </a:pPr>
            <a:r>
              <a:rPr lang="en-CA" altLang="en-US" sz="2000" dirty="0" smtClean="0">
                <a:latin typeface="Arial" charset="0"/>
                <a:cs typeface="Arial" charset="0"/>
              </a:rPr>
              <a:t>CRA administrative position allowing estate to claim donation before assets are actually transferred as long as charity is notified and charity agrees to issue a receipt upon receipt of assets is presumably no longer applicable</a:t>
            </a:r>
            <a:endParaRPr lang="en-US" altLang="en-US" sz="2000" dirty="0" smtClean="0">
              <a:latin typeface="Arial" charset="0"/>
              <a:cs typeface="Arial" charset="0"/>
            </a:endParaRPr>
          </a:p>
          <a:p>
            <a:pPr lvl="1" indent="0">
              <a:buNone/>
            </a:pPr>
            <a:endParaRPr lang="en-CA" sz="1650" dirty="0" smtClean="0">
              <a:ea typeface="+mn-ea"/>
              <a:cs typeface="+mn-cs"/>
            </a:endParaRPr>
          </a:p>
          <a:p>
            <a:pPr lvl="1" indent="0">
              <a:buNone/>
            </a:pPr>
            <a:endParaRPr lang="en-US" sz="1650" dirty="0" smtClean="0"/>
          </a:p>
          <a:p>
            <a:pPr lvl="1" indent="0">
              <a:buNone/>
            </a:pPr>
            <a:endParaRPr lang="en-US" sz="1800" dirty="0"/>
          </a:p>
          <a:p>
            <a:pPr marL="498475" lvl="1" indent="-228600"/>
            <a:endParaRPr lang="en-CA" sz="1800" dirty="0" smtClean="0">
              <a:ea typeface="+mn-ea"/>
              <a:cs typeface="+mn-cs"/>
            </a:endParaRPr>
          </a:p>
          <a:p>
            <a:pPr marL="498475" lvl="1" indent="-228600"/>
            <a:endParaRPr lang="en-US" sz="1800" dirty="0" smtClean="0"/>
          </a:p>
          <a:p>
            <a:pPr lvl="2"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Will Planning – Donations</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51</a:t>
            </a:fld>
            <a:endParaRPr lang="en-US" alt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8810378"/>
      </p:ext>
    </p:extLst>
  </p:cSld>
  <p:clrMapOvr>
    <a:masterClrMapping/>
  </p:clrMapOvr>
  <p:transition spd="med">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2" y="1447800"/>
            <a:ext cx="8307387" cy="5334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endParaRPr lang="en-CA" sz="1800" dirty="0" smtClean="0"/>
          </a:p>
          <a:p>
            <a:pPr lvl="1" indent="0">
              <a:buNone/>
            </a:pPr>
            <a:endParaRPr lang="en-CA" sz="1800" dirty="0" smtClean="0">
              <a:ea typeface="+mn-ea"/>
              <a:cs typeface="+mn-cs"/>
            </a:endParaRPr>
          </a:p>
          <a:p>
            <a:pPr lvl="1" indent="0">
              <a:buNone/>
            </a:pPr>
            <a:endParaRPr lang="en-CA" sz="1800" dirty="0" smtClean="0">
              <a:ea typeface="+mn-ea"/>
              <a:cs typeface="+mn-cs"/>
            </a:endParaRPr>
          </a:p>
          <a:p>
            <a:pPr lvl="1"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Will Planning – Dynasty Trusts</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52</a:t>
            </a:fld>
            <a:endParaRPr lang="en-US" altLang="en-US" dirty="0"/>
          </a:p>
        </p:txBody>
      </p:sp>
      <p:sp>
        <p:nvSpPr>
          <p:cNvPr id="6" name="Oval 42"/>
          <p:cNvSpPr>
            <a:spLocks noChangeArrowheads="1"/>
          </p:cNvSpPr>
          <p:nvPr/>
        </p:nvSpPr>
        <p:spPr bwMode="auto">
          <a:xfrm>
            <a:off x="457200" y="1828800"/>
            <a:ext cx="1066800" cy="958850"/>
          </a:xfrm>
          <a:prstGeom prst="ellipse">
            <a:avLst/>
          </a:prstGeom>
          <a:solidFill>
            <a:srgbClr val="FFFFFF"/>
          </a:solidFill>
          <a:ln w="9525">
            <a:solidFill>
              <a:srgbClr val="000000"/>
            </a:solidFill>
            <a:round/>
            <a:headEnd/>
            <a:tailEnd/>
          </a:ln>
        </p:spPr>
        <p:txBody>
          <a:bodyPr lIns="0" rIns="0"/>
          <a:lstStyle/>
          <a:p>
            <a:pPr algn="ctr">
              <a:lnSpc>
                <a:spcPct val="80000"/>
              </a:lnSpc>
            </a:pPr>
            <a:endParaRPr lang="en-CA" altLang="en-US" sz="700" baseline="0" dirty="0">
              <a:solidFill>
                <a:srgbClr val="000000"/>
              </a:solidFill>
            </a:endParaRPr>
          </a:p>
          <a:p>
            <a:pPr algn="ctr">
              <a:lnSpc>
                <a:spcPct val="80000"/>
              </a:lnSpc>
              <a:spcBef>
                <a:spcPts val="600"/>
              </a:spcBef>
            </a:pPr>
            <a:r>
              <a:rPr lang="en-CA" altLang="en-US" sz="1050" baseline="0" dirty="0">
                <a:solidFill>
                  <a:srgbClr val="000000"/>
                </a:solidFill>
              </a:rPr>
              <a:t>Canadian settlor</a:t>
            </a:r>
          </a:p>
        </p:txBody>
      </p:sp>
      <p:sp>
        <p:nvSpPr>
          <p:cNvPr id="7" name="Oval 32"/>
          <p:cNvSpPr>
            <a:spLocks noChangeArrowheads="1"/>
          </p:cNvSpPr>
          <p:nvPr/>
        </p:nvSpPr>
        <p:spPr bwMode="auto">
          <a:xfrm>
            <a:off x="2176462" y="1828800"/>
            <a:ext cx="1023938" cy="958850"/>
          </a:xfrm>
          <a:prstGeom prst="ellipse">
            <a:avLst/>
          </a:prstGeom>
          <a:solidFill>
            <a:srgbClr val="FFFFFF"/>
          </a:solidFill>
          <a:ln w="9525">
            <a:solidFill>
              <a:srgbClr val="000000"/>
            </a:solidFill>
            <a:round/>
            <a:headEnd/>
            <a:tailEnd/>
          </a:ln>
        </p:spPr>
        <p:txBody>
          <a:bodyPr lIns="0" rIns="0"/>
          <a:lstStyle/>
          <a:p>
            <a:pPr algn="ctr">
              <a:lnSpc>
                <a:spcPct val="80000"/>
              </a:lnSpc>
              <a:spcBef>
                <a:spcPts val="600"/>
              </a:spcBef>
            </a:pPr>
            <a:endParaRPr lang="en-CA" altLang="en-US" sz="900" dirty="0" smtClean="0">
              <a:solidFill>
                <a:srgbClr val="000000"/>
              </a:solidFill>
            </a:endParaRPr>
          </a:p>
          <a:p>
            <a:pPr algn="ctr">
              <a:lnSpc>
                <a:spcPct val="80000"/>
              </a:lnSpc>
              <a:spcBef>
                <a:spcPts val="600"/>
              </a:spcBef>
            </a:pPr>
            <a:r>
              <a:rPr lang="en-CA" altLang="en-US" sz="900" dirty="0" smtClean="0">
                <a:solidFill>
                  <a:srgbClr val="000000"/>
                </a:solidFill>
              </a:rPr>
              <a:t>US</a:t>
            </a:r>
            <a:endParaRPr lang="en-CA" altLang="en-US" sz="900" baseline="0" dirty="0">
              <a:solidFill>
                <a:srgbClr val="000000"/>
              </a:solidFill>
            </a:endParaRPr>
          </a:p>
          <a:p>
            <a:pPr algn="ctr"/>
            <a:r>
              <a:rPr lang="en-CA" altLang="en-US" sz="900" baseline="0" dirty="0">
                <a:solidFill>
                  <a:srgbClr val="000000"/>
                </a:solidFill>
              </a:rPr>
              <a:t>Beneficiaries</a:t>
            </a:r>
          </a:p>
        </p:txBody>
      </p:sp>
      <p:sp>
        <p:nvSpPr>
          <p:cNvPr id="8" name="AutoShape 27"/>
          <p:cNvSpPr>
            <a:spLocks noChangeArrowheads="1"/>
          </p:cNvSpPr>
          <p:nvPr/>
        </p:nvSpPr>
        <p:spPr bwMode="auto">
          <a:xfrm>
            <a:off x="857250" y="2508250"/>
            <a:ext cx="1943100" cy="1377950"/>
          </a:xfrm>
          <a:prstGeom prst="triangle">
            <a:avLst>
              <a:gd name="adj" fmla="val 52704"/>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9" name="Rectangle 36"/>
          <p:cNvSpPr>
            <a:spLocks noChangeArrowheads="1"/>
          </p:cNvSpPr>
          <p:nvPr/>
        </p:nvSpPr>
        <p:spPr bwMode="auto">
          <a:xfrm>
            <a:off x="1419225" y="3154363"/>
            <a:ext cx="9207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dirty="0" smtClean="0">
                <a:solidFill>
                  <a:srgbClr val="000000"/>
                </a:solidFill>
              </a:rPr>
              <a:t>US</a:t>
            </a:r>
            <a:endParaRPr lang="en-US" altLang="en-US" sz="1050" baseline="0" dirty="0">
              <a:solidFill>
                <a:srgbClr val="000000"/>
              </a:solidFill>
            </a:endParaRPr>
          </a:p>
          <a:p>
            <a:pPr algn="ctr"/>
            <a:r>
              <a:rPr lang="en-US" altLang="en-US" sz="1050" baseline="0" dirty="0">
                <a:solidFill>
                  <a:srgbClr val="000000"/>
                </a:solidFill>
              </a:rPr>
              <a:t>Trust</a:t>
            </a:r>
            <a:endParaRPr lang="en-CA" altLang="en-US" sz="1050" baseline="0" dirty="0">
              <a:solidFill>
                <a:srgbClr val="000000"/>
              </a:solidFill>
            </a:endParaRPr>
          </a:p>
        </p:txBody>
      </p:sp>
      <p:sp>
        <p:nvSpPr>
          <p:cNvPr id="12" name="Line 43"/>
          <p:cNvSpPr>
            <a:spLocks noChangeShapeType="1"/>
          </p:cNvSpPr>
          <p:nvPr/>
        </p:nvSpPr>
        <p:spPr bwMode="auto">
          <a:xfrm>
            <a:off x="990600" y="2787650"/>
            <a:ext cx="415925"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3" name="Line 33"/>
          <p:cNvSpPr>
            <a:spLocks noChangeShapeType="1"/>
          </p:cNvSpPr>
          <p:nvPr/>
        </p:nvSpPr>
        <p:spPr bwMode="auto">
          <a:xfrm flipV="1">
            <a:off x="2324101" y="2787650"/>
            <a:ext cx="364330" cy="387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4" name="Text Placeholder 3"/>
          <p:cNvSpPr txBox="1">
            <a:spLocks/>
          </p:cNvSpPr>
          <p:nvPr/>
        </p:nvSpPr>
        <p:spPr>
          <a:xfrm>
            <a:off x="3657600" y="1368425"/>
            <a:ext cx="4876800" cy="4651375"/>
          </a:xfrm>
          <a:prstGeom prst="rect">
            <a:avLst/>
          </a:prstGeom>
        </p:spPr>
        <p:txBody>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a:spcBef>
                <a:spcPct val="20000"/>
              </a:spcBef>
            </a:pPr>
            <a:endParaRPr lang="en-US" altLang="en-US" sz="2200" baseline="0" dirty="0">
              <a:latin typeface="Arial" charset="0"/>
            </a:endParaRPr>
          </a:p>
          <a:p>
            <a:pPr algn="just">
              <a:spcBef>
                <a:spcPct val="20000"/>
              </a:spcBef>
              <a:buFont typeface="Arial" panose="020B0604020202020204" pitchFamily="34" charset="0"/>
              <a:buChar char="•"/>
            </a:pPr>
            <a:r>
              <a:rPr lang="en-US" altLang="en-US" sz="1400" baseline="0" dirty="0" smtClean="0">
                <a:latin typeface="Arial" charset="0"/>
              </a:rPr>
              <a:t>Consideration should also be given to keeping assets out of the estate of the US citizen children by bequeathing assets to a US </a:t>
            </a:r>
            <a:r>
              <a:rPr lang="en-US" altLang="en-US" sz="1400" dirty="0" smtClean="0">
                <a:latin typeface="Arial" charset="0"/>
                <a:cs typeface="Arial" charset="0"/>
              </a:rPr>
              <a:t>“Dynasty Trust”</a:t>
            </a:r>
            <a:r>
              <a:rPr lang="en-US" altLang="en-US" sz="1400" dirty="0" smtClean="0">
                <a:latin typeface="Arial" charset="0"/>
              </a:rPr>
              <a:t>, particularly if they have ceased to be Canadian residents</a:t>
            </a:r>
          </a:p>
          <a:p>
            <a:pPr algn="just">
              <a:spcBef>
                <a:spcPct val="20000"/>
              </a:spcBef>
              <a:buFont typeface="Arial" panose="020B0604020202020204" pitchFamily="34" charset="0"/>
              <a:buChar char="•"/>
            </a:pPr>
            <a:r>
              <a:rPr lang="en-US" altLang="en-US" sz="1400" dirty="0" smtClean="0">
                <a:latin typeface="Arial" charset="0"/>
              </a:rPr>
              <a:t>Canadian </a:t>
            </a:r>
            <a:r>
              <a:rPr lang="en-US" altLang="en-US" sz="1400" dirty="0">
                <a:latin typeface="Arial" charset="0"/>
              </a:rPr>
              <a:t>resident transfers property to an irrevocable US trust for the benefit of US descendants. Trustees are resident in US (in jurisdiction with no US state tax if possible) and mind and management is in US</a:t>
            </a:r>
          </a:p>
          <a:p>
            <a:pPr algn="just">
              <a:spcBef>
                <a:spcPct val="20000"/>
              </a:spcBef>
              <a:buFont typeface="Arial" panose="020B0604020202020204" pitchFamily="34" charset="0"/>
              <a:buChar char="•"/>
            </a:pPr>
            <a:r>
              <a:rPr lang="en-US" altLang="en-US" sz="1400" dirty="0">
                <a:latin typeface="Arial" charset="0"/>
              </a:rPr>
              <a:t>US beneficiaries do not have power over distributions. US beneficiaries cannot appoint trust assets in favour of him/herself, his/her estate or </a:t>
            </a:r>
            <a:r>
              <a:rPr lang="en-US" altLang="en-US" sz="1400" dirty="0" smtClean="0">
                <a:latin typeface="Arial" charset="0"/>
              </a:rPr>
              <a:t>creditors (subject </a:t>
            </a:r>
            <a:r>
              <a:rPr lang="en-US" altLang="en-US" sz="1400" dirty="0">
                <a:latin typeface="Arial" charset="0"/>
              </a:rPr>
              <a:t>to </a:t>
            </a:r>
            <a:r>
              <a:rPr lang="en-US" altLang="en-US" sz="1400" dirty="0">
                <a:latin typeface="Arial" charset="0"/>
                <a:cs typeface="Arial" charset="0"/>
              </a:rPr>
              <a:t>“ascertainable standard” exception)</a:t>
            </a:r>
          </a:p>
          <a:p>
            <a:pPr algn="just">
              <a:spcBef>
                <a:spcPct val="20000"/>
              </a:spcBef>
              <a:buFont typeface="Arial" panose="020B0604020202020204" pitchFamily="34" charset="0"/>
              <a:buChar char="•"/>
            </a:pPr>
            <a:r>
              <a:rPr lang="en-US" altLang="en-US" sz="1400" dirty="0">
                <a:latin typeface="Arial" charset="0"/>
                <a:cs typeface="Arial" charset="0"/>
              </a:rPr>
              <a:t>Must consider s. 94 non-resident trust rules that can deem US trust to be resident in Canada</a:t>
            </a:r>
            <a:endParaRPr lang="en-US" altLang="en-US" sz="1400" dirty="0">
              <a:latin typeface="Arial" charset="0"/>
            </a:endParaRPr>
          </a:p>
          <a:p>
            <a:pPr algn="just">
              <a:spcBef>
                <a:spcPct val="20000"/>
              </a:spcBef>
              <a:buFont typeface="Arial" panose="020B0604020202020204" pitchFamily="34" charset="0"/>
              <a:buChar char="•"/>
            </a:pPr>
            <a:endParaRPr lang="en-US" altLang="en-US" sz="1400" dirty="0">
              <a:latin typeface="Arial" charset="0"/>
            </a:endParaRPr>
          </a:p>
          <a:p>
            <a:pPr algn="just">
              <a:spcBef>
                <a:spcPct val="20000"/>
              </a:spcBef>
              <a:buFont typeface="Arial" panose="020B0604020202020204" pitchFamily="34" charset="0"/>
              <a:buChar char="•"/>
            </a:pPr>
            <a:endParaRPr lang="en-US" altLang="en-US" sz="1400" baseline="0" dirty="0" smtClean="0">
              <a:latin typeface="Arial" charset="0"/>
            </a:endParaRPr>
          </a:p>
          <a:p>
            <a:pPr marL="0" indent="0">
              <a:spcBef>
                <a:spcPct val="20000"/>
              </a:spcBef>
            </a:pPr>
            <a:endParaRPr lang="en-US" altLang="en-US" sz="1300" baseline="0" dirty="0">
              <a:latin typeface="Arial" charset="0"/>
            </a:endParaRPr>
          </a:p>
          <a:p>
            <a:pPr>
              <a:spcBef>
                <a:spcPct val="20000"/>
              </a:spcBef>
              <a:buFont typeface="Arial" charset="0"/>
              <a:buNone/>
            </a:pPr>
            <a:endParaRPr lang="en-US" altLang="en-US" sz="1300" baseline="0" dirty="0">
              <a:latin typeface="Arial" charset="0"/>
            </a:endParaRPr>
          </a:p>
          <a:p>
            <a:pPr>
              <a:spcBef>
                <a:spcPct val="20000"/>
              </a:spcBef>
              <a:buFont typeface="Arial" charset="0"/>
              <a:buNone/>
            </a:pPr>
            <a:endParaRPr lang="en-US" altLang="en-US" sz="2200" b="1" baseline="0" dirty="0">
              <a:latin typeface="Arial" charset="0"/>
            </a:endParaRPr>
          </a:p>
          <a:p>
            <a:pPr>
              <a:spcBef>
                <a:spcPct val="20000"/>
              </a:spcBef>
              <a:buClr>
                <a:schemeClr val="accent2"/>
              </a:buClr>
              <a:buFont typeface="Wingdings" pitchFamily="2" charset="2"/>
              <a:buNone/>
            </a:pPr>
            <a:endParaRPr lang="en-US" altLang="en-US" sz="1300" baseline="0" dirty="0">
              <a:latin typeface="Arial" charset="0"/>
            </a:endParaRPr>
          </a:p>
          <a:p>
            <a:pPr>
              <a:spcBef>
                <a:spcPct val="20000"/>
              </a:spcBef>
              <a:buFont typeface="Arial" charset="0"/>
              <a:buAutoNum type="arabicParenR"/>
            </a:pPr>
            <a:endParaRPr lang="en-US" altLang="en-US" sz="2200" b="1" baseline="0" dirty="0">
              <a:latin typeface="Arial" charset="0"/>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1334527187"/>
      </p:ext>
    </p:extLst>
  </p:cSld>
  <p:clrMapOvr>
    <a:masterClrMapping/>
  </p:clrMapOvr>
  <p:transition spd="med">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613" y="1546225"/>
            <a:ext cx="8248650" cy="43211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1"/>
            <a:r>
              <a:rPr lang="en-US" sz="2000" dirty="0" smtClean="0"/>
              <a:t>Applies </a:t>
            </a:r>
            <a:r>
              <a:rPr lang="en-US" sz="2000" dirty="0"/>
              <a:t>only to </a:t>
            </a:r>
            <a:r>
              <a:rPr lang="en-US" sz="2000" dirty="0" smtClean="0"/>
              <a:t>US </a:t>
            </a:r>
            <a:r>
              <a:rPr lang="en-US" sz="2000" dirty="0"/>
              <a:t>citizens or long-term permanent residents if their net worth exceeds $2 million or they are unable to certify that they are in compliance with the filing requirements of the </a:t>
            </a:r>
            <a:r>
              <a:rPr lang="en-US" sz="2000" dirty="0" smtClean="0"/>
              <a:t>IRC </a:t>
            </a:r>
            <a:r>
              <a:rPr lang="en-US" sz="2000" dirty="0"/>
              <a:t>for the 5 preceding taxable years (a third “net income tax” test rarely applies to </a:t>
            </a:r>
            <a:r>
              <a:rPr lang="en-US" sz="2000" dirty="0" smtClean="0"/>
              <a:t>US </a:t>
            </a:r>
            <a:r>
              <a:rPr lang="en-US" sz="2000" dirty="0"/>
              <a:t>citizens resident in Canada</a:t>
            </a:r>
            <a:r>
              <a:rPr lang="en-US" sz="2000" dirty="0" smtClean="0"/>
              <a:t>)</a:t>
            </a:r>
          </a:p>
          <a:p>
            <a:pPr lvl="1">
              <a:spcBef>
                <a:spcPts val="1200"/>
              </a:spcBef>
            </a:pPr>
            <a:r>
              <a:rPr lang="en-US" sz="2000" dirty="0"/>
              <a:t>A long-term permanent resident is an individual who has held a green card for at least 8 of the last 15 </a:t>
            </a:r>
            <a:r>
              <a:rPr lang="en-US" sz="2000" dirty="0" smtClean="0"/>
              <a:t>years ending </a:t>
            </a:r>
            <a:r>
              <a:rPr lang="en-US" sz="2000" dirty="0"/>
              <a:t>with the taxable year during which he or she ceases to be a lawful permanent resident</a:t>
            </a:r>
          </a:p>
          <a:p>
            <a:pPr lvl="1">
              <a:spcBef>
                <a:spcPts val="1200"/>
              </a:spcBef>
            </a:pPr>
            <a:r>
              <a:rPr lang="en-US" sz="2000" dirty="0"/>
              <a:t>The net worth test does not apply to an individual that was dual-citizen at birth (subject to certain tests being satisfied</a:t>
            </a:r>
            <a:r>
              <a:rPr lang="en-US" sz="2000" dirty="0" smtClean="0"/>
              <a:t>)</a:t>
            </a:r>
            <a:endParaRPr lang="en-US" sz="2000" dirty="0"/>
          </a:p>
          <a:p>
            <a:pPr lvl="1" indent="0">
              <a:buNone/>
            </a:pPr>
            <a:endParaRPr lang="en-CA" sz="1650" dirty="0" smtClean="0">
              <a:ea typeface="+mn-ea"/>
              <a:cs typeface="+mn-cs"/>
            </a:endParaRPr>
          </a:p>
          <a:p>
            <a:pPr lvl="1" indent="0">
              <a:buNone/>
            </a:pPr>
            <a:endParaRPr lang="en-US" sz="1650" dirty="0" smtClean="0"/>
          </a:p>
          <a:p>
            <a:pPr lvl="1" indent="0">
              <a:buNone/>
            </a:pPr>
            <a:endParaRPr lang="en-US" sz="1800" dirty="0"/>
          </a:p>
          <a:p>
            <a:pPr marL="498475" lvl="1" indent="-228600"/>
            <a:endParaRPr lang="en-CA" sz="1800" dirty="0" smtClean="0">
              <a:ea typeface="+mn-ea"/>
              <a:cs typeface="+mn-cs"/>
            </a:endParaRPr>
          </a:p>
          <a:p>
            <a:pPr marL="498475" lvl="1" indent="-228600"/>
            <a:endParaRPr lang="en-US" sz="1800" dirty="0" smtClean="0"/>
          </a:p>
          <a:p>
            <a:pPr lvl="2" indent="0">
              <a:buNone/>
            </a:pPr>
            <a:endParaRPr lang="en-US" sz="1800" dirty="0"/>
          </a:p>
          <a:p>
            <a:pPr lvl="1" indent="0">
              <a:buNone/>
            </a:pPr>
            <a:endParaRPr lang="en-US" sz="1800" dirty="0" smtClean="0"/>
          </a:p>
          <a:p>
            <a:pPr lvl="2" indent="0">
              <a:buNone/>
            </a:pPr>
            <a:endParaRPr lang="en-CA" sz="1800" dirty="0"/>
          </a:p>
          <a:p>
            <a:endParaRPr lang="en-CA" sz="1800" dirty="0" smtClean="0"/>
          </a:p>
        </p:txBody>
      </p:sp>
      <p:sp>
        <p:nvSpPr>
          <p:cNvPr id="4" name="Titre 3"/>
          <p:cNvSpPr>
            <a:spLocks noGrp="1"/>
          </p:cNvSpPr>
          <p:nvPr>
            <p:ph type="title"/>
          </p:nvPr>
        </p:nvSpPr>
        <p:spPr>
          <a:xfrm>
            <a:off x="455613" y="735013"/>
            <a:ext cx="7478712" cy="331787"/>
          </a:xfrm>
        </p:spPr>
        <p:txBody>
          <a:bodyPr>
            <a:normAutofit fontScale="90000"/>
          </a:bodyPr>
          <a:lstStyle/>
          <a:p>
            <a:r>
              <a:rPr lang="en-CA" sz="2800" dirty="0" smtClean="0"/>
              <a:t>US Expatriation Tax</a:t>
            </a:r>
            <a:endParaRPr lang="en-CA" sz="2800" dirty="0"/>
          </a:p>
        </p:txBody>
      </p:sp>
      <p:sp>
        <p:nvSpPr>
          <p:cNvPr id="5" name="Espace réservé du numéro de diapositive 5"/>
          <p:cNvSpPr>
            <a:spLocks noGrp="1"/>
          </p:cNvSpPr>
          <p:nvPr>
            <p:ph type="sldNum" sz="quarter" idx="12"/>
          </p:nvPr>
        </p:nvSpPr>
        <p:spPr>
          <a:xfrm>
            <a:off x="6553200" y="6245225"/>
            <a:ext cx="2133600" cy="476250"/>
          </a:xfrm>
        </p:spPr>
        <p:txBody>
          <a:bodyPr/>
          <a:lstStyle/>
          <a:p>
            <a:fld id="{8C090B7E-B7B9-48A7-B11D-55ABF16F39D4}" type="slidenum">
              <a:rPr lang="en-US" altLang="en-US"/>
              <a:pPr/>
              <a:t>53</a:t>
            </a:fld>
            <a:endParaRPr lang="en-US" alt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299022126"/>
      </p:ext>
    </p:extLst>
  </p:cSld>
  <p:clrMapOvr>
    <a:masterClrMapping/>
  </p:clrMapOvr>
  <p:transition spd="med">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spcAft>
                <a:spcPts val="720"/>
              </a:spcAft>
            </a:pPr>
            <a:r>
              <a:rPr lang="en-US" sz="2000" dirty="0"/>
              <a:t>If the expatriation tax applies, the individual is generally deemed to sell all of his or her property, regardless of location, on the day before he or she ceases to be taxable as a U.S. citizen or resident, and recognizes gains and losses on this deemed </a:t>
            </a:r>
            <a:r>
              <a:rPr lang="en-US" sz="2000" dirty="0" smtClean="0"/>
              <a:t>sale</a:t>
            </a:r>
            <a:endParaRPr lang="en-US" sz="2000" dirty="0"/>
          </a:p>
          <a:p>
            <a:pPr marL="502920" lvl="4" indent="-228600">
              <a:spcBef>
                <a:spcPts val="36"/>
              </a:spcBef>
              <a:buFont typeface="Arial" panose="020B0604020202020204" pitchFamily="34" charset="0"/>
              <a:buChar char="•"/>
            </a:pPr>
            <a:r>
              <a:rPr lang="en-US" dirty="0"/>
              <a:t>The first $</a:t>
            </a:r>
            <a:r>
              <a:rPr lang="en-US" dirty="0" smtClean="0"/>
              <a:t>693,000 </a:t>
            </a:r>
            <a:r>
              <a:rPr lang="en-US" dirty="0"/>
              <a:t>of gain is exempt from tax</a:t>
            </a:r>
          </a:p>
          <a:p>
            <a:pPr lvl="1">
              <a:spcBef>
                <a:spcPts val="1200"/>
              </a:spcBef>
              <a:buFont typeface="Arial" panose="020B0604020202020204" pitchFamily="34" charset="0"/>
              <a:buChar char="•"/>
            </a:pPr>
            <a:r>
              <a:rPr lang="en-US" sz="2000" dirty="0" smtClean="0"/>
              <a:t>Re-entry risk?</a:t>
            </a:r>
            <a:endParaRPr lang="en-US" sz="2000" dirty="0"/>
          </a:p>
          <a:p>
            <a:endParaRPr lang="en-US" dirty="0"/>
          </a:p>
        </p:txBody>
      </p:sp>
      <p:sp>
        <p:nvSpPr>
          <p:cNvPr id="4" name="Titre 3"/>
          <p:cNvSpPr txBox="1">
            <a:spLocks/>
          </p:cNvSpPr>
          <p:nvPr/>
        </p:nvSpPr>
        <p:spPr bwMode="auto">
          <a:xfrm>
            <a:off x="455613" y="735013"/>
            <a:ext cx="747871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915988" rtl="0" eaLnBrk="1" fontAlgn="base" hangingPunct="1">
              <a:lnSpc>
                <a:spcPct val="95000"/>
              </a:lnSpc>
              <a:spcBef>
                <a:spcPct val="0"/>
              </a:spcBef>
              <a:spcAft>
                <a:spcPct val="0"/>
              </a:spcAft>
              <a:defRPr sz="4000">
                <a:solidFill>
                  <a:schemeClr val="bg1"/>
                </a:solidFill>
                <a:latin typeface="+mj-lt"/>
                <a:ea typeface="+mj-ea"/>
                <a:cs typeface="+mj-cs"/>
              </a:defRPr>
            </a:lvl1pPr>
            <a:lvl2pPr algn="l" defTabSz="915988" rtl="0" eaLnBrk="1" fontAlgn="base" hangingPunct="1">
              <a:lnSpc>
                <a:spcPct val="95000"/>
              </a:lnSpc>
              <a:spcBef>
                <a:spcPct val="0"/>
              </a:spcBef>
              <a:spcAft>
                <a:spcPct val="0"/>
              </a:spcAft>
              <a:defRPr sz="4000">
                <a:solidFill>
                  <a:schemeClr val="bg1"/>
                </a:solidFill>
                <a:latin typeface="Georgia" pitchFamily="18" charset="0"/>
              </a:defRPr>
            </a:lvl2pPr>
            <a:lvl3pPr algn="l" defTabSz="915988" rtl="0" eaLnBrk="1" fontAlgn="base" hangingPunct="1">
              <a:lnSpc>
                <a:spcPct val="95000"/>
              </a:lnSpc>
              <a:spcBef>
                <a:spcPct val="0"/>
              </a:spcBef>
              <a:spcAft>
                <a:spcPct val="0"/>
              </a:spcAft>
              <a:defRPr sz="4000">
                <a:solidFill>
                  <a:schemeClr val="bg1"/>
                </a:solidFill>
                <a:latin typeface="Georgia" pitchFamily="18" charset="0"/>
              </a:defRPr>
            </a:lvl3pPr>
            <a:lvl4pPr algn="l" defTabSz="915988" rtl="0" eaLnBrk="1" fontAlgn="base" hangingPunct="1">
              <a:lnSpc>
                <a:spcPct val="95000"/>
              </a:lnSpc>
              <a:spcBef>
                <a:spcPct val="0"/>
              </a:spcBef>
              <a:spcAft>
                <a:spcPct val="0"/>
              </a:spcAft>
              <a:defRPr sz="4000">
                <a:solidFill>
                  <a:schemeClr val="bg1"/>
                </a:solidFill>
                <a:latin typeface="Georgia" pitchFamily="18" charset="0"/>
              </a:defRPr>
            </a:lvl4pPr>
            <a:lvl5pPr algn="l" defTabSz="915988" rtl="0" eaLnBrk="1" fontAlgn="base" hangingPunct="1">
              <a:lnSpc>
                <a:spcPct val="95000"/>
              </a:lnSpc>
              <a:spcBef>
                <a:spcPct val="0"/>
              </a:spcBef>
              <a:spcAft>
                <a:spcPct val="0"/>
              </a:spcAft>
              <a:defRPr sz="4000">
                <a:solidFill>
                  <a:schemeClr val="bg1"/>
                </a:solidFill>
                <a:latin typeface="Georgia" pitchFamily="18" charset="0"/>
              </a:defRPr>
            </a:lvl5pPr>
            <a:lvl6pPr marL="457200" algn="l" defTabSz="915988" rtl="0" eaLnBrk="1" fontAlgn="base" hangingPunct="1">
              <a:lnSpc>
                <a:spcPct val="95000"/>
              </a:lnSpc>
              <a:spcBef>
                <a:spcPct val="0"/>
              </a:spcBef>
              <a:spcAft>
                <a:spcPct val="0"/>
              </a:spcAft>
              <a:defRPr sz="4000">
                <a:solidFill>
                  <a:schemeClr val="bg1"/>
                </a:solidFill>
                <a:latin typeface="Georgia" pitchFamily="18" charset="0"/>
              </a:defRPr>
            </a:lvl6pPr>
            <a:lvl7pPr marL="914400" algn="l" defTabSz="915988" rtl="0" eaLnBrk="1" fontAlgn="base" hangingPunct="1">
              <a:lnSpc>
                <a:spcPct val="95000"/>
              </a:lnSpc>
              <a:spcBef>
                <a:spcPct val="0"/>
              </a:spcBef>
              <a:spcAft>
                <a:spcPct val="0"/>
              </a:spcAft>
              <a:defRPr sz="4000">
                <a:solidFill>
                  <a:schemeClr val="bg1"/>
                </a:solidFill>
                <a:latin typeface="Georgia" pitchFamily="18" charset="0"/>
              </a:defRPr>
            </a:lvl7pPr>
            <a:lvl8pPr marL="1371600" algn="l" defTabSz="915988" rtl="0" eaLnBrk="1" fontAlgn="base" hangingPunct="1">
              <a:lnSpc>
                <a:spcPct val="95000"/>
              </a:lnSpc>
              <a:spcBef>
                <a:spcPct val="0"/>
              </a:spcBef>
              <a:spcAft>
                <a:spcPct val="0"/>
              </a:spcAft>
              <a:defRPr sz="4000">
                <a:solidFill>
                  <a:schemeClr val="bg1"/>
                </a:solidFill>
                <a:latin typeface="Georgia" pitchFamily="18" charset="0"/>
              </a:defRPr>
            </a:lvl8pPr>
            <a:lvl9pPr marL="1828800" algn="l" defTabSz="915988" rtl="0" eaLnBrk="1" fontAlgn="base" hangingPunct="1">
              <a:lnSpc>
                <a:spcPct val="95000"/>
              </a:lnSpc>
              <a:spcBef>
                <a:spcPct val="0"/>
              </a:spcBef>
              <a:spcAft>
                <a:spcPct val="0"/>
              </a:spcAft>
              <a:defRPr sz="4000">
                <a:solidFill>
                  <a:schemeClr val="bg1"/>
                </a:solidFill>
                <a:latin typeface="Georgia" pitchFamily="18" charset="0"/>
              </a:defRPr>
            </a:lvl9pPr>
          </a:lstStyle>
          <a:p>
            <a:r>
              <a:rPr lang="en-CA" sz="2800" kern="0" dirty="0" smtClean="0"/>
              <a:t>US Expatriation Tax</a:t>
            </a:r>
            <a:endParaRPr lang="en-CA" sz="2800" kern="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914400" cy="838200"/>
          </a:xfrm>
          <a:prstGeom prst="rect">
            <a:avLst/>
          </a:prstGeom>
        </p:spPr>
      </p:pic>
      <p:sp>
        <p:nvSpPr>
          <p:cNvPr id="2" name="Footer Placeholder 1"/>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6EA70CA-B238-49AF-8DE3-AFD5AB05518D}" type="slidenum">
              <a:rPr lang="en-CA" smtClean="0"/>
              <a:t>54</a:t>
            </a:fld>
            <a:endParaRPr lang="en-CA" dirty="0"/>
          </a:p>
        </p:txBody>
      </p:sp>
    </p:spTree>
    <p:extLst>
      <p:ext uri="{BB962C8B-B14F-4D97-AF65-F5344CB8AC3E}">
        <p14:creationId xmlns:p14="http://schemas.microsoft.com/office/powerpoint/2010/main" val="1538430481"/>
      </p:ext>
    </p:extLst>
  </p:cSld>
  <p:clrMapOvr>
    <a:masterClrMapping/>
  </p:clrMapOvr>
  <p:transition spd="med">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a:xfrm>
            <a:off x="685800" y="734839"/>
            <a:ext cx="7772400" cy="1470025"/>
          </a:xfrm>
        </p:spPr>
        <p:txBody>
          <a:bodyPr>
            <a:normAutofit fontScale="90000"/>
          </a:bodyPr>
          <a:lstStyle/>
          <a:p>
            <a:pPr algn="ctr"/>
            <a:r>
              <a:rPr lang="en-CA" sz="3800" noProof="0" dirty="0" smtClean="0"/>
              <a:t/>
            </a:r>
            <a:br>
              <a:rPr lang="en-CA" sz="3800" noProof="0" dirty="0" smtClean="0"/>
            </a:br>
            <a:r>
              <a:rPr lang="en-CA" sz="3800" dirty="0"/>
              <a:t/>
            </a:r>
            <a:br>
              <a:rPr lang="en-CA" sz="3800" dirty="0"/>
            </a:br>
            <a:r>
              <a:rPr lang="en-CA" sz="3800" dirty="0" smtClean="0"/>
              <a:t/>
            </a:r>
            <a:br>
              <a:rPr lang="en-CA" sz="3800" dirty="0" smtClean="0"/>
            </a:br>
            <a:r>
              <a:rPr lang="en-CA" sz="3800" dirty="0"/>
              <a:t/>
            </a:r>
            <a:br>
              <a:rPr lang="en-CA" sz="3800" dirty="0"/>
            </a:br>
            <a:r>
              <a:rPr lang="en-CA" sz="3800" dirty="0" smtClean="0"/>
              <a:t/>
            </a:r>
            <a:br>
              <a:rPr lang="en-CA" sz="3800" dirty="0" smtClean="0"/>
            </a:br>
            <a:r>
              <a:rPr lang="en-CA" sz="3800" noProof="0" dirty="0" smtClean="0"/>
              <a:t>WHAT’S NEW IN TAX, 2017: THE TREND IS (NOT!) YOUR FRIEND</a:t>
            </a:r>
            <a:br>
              <a:rPr lang="en-CA" sz="3800" noProof="0" dirty="0" smtClean="0"/>
            </a:br>
            <a:endParaRPr lang="en-CA" sz="3800" noProof="0" dirty="0"/>
          </a:p>
        </p:txBody>
      </p:sp>
      <p:sp>
        <p:nvSpPr>
          <p:cNvPr id="6" name="Sous-titre 2"/>
          <p:cNvSpPr txBox="1">
            <a:spLocks/>
          </p:cNvSpPr>
          <p:nvPr/>
        </p:nvSpPr>
        <p:spPr bwMode="auto">
          <a:xfrm>
            <a:off x="1331640" y="6165304"/>
            <a:ext cx="6658487" cy="30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fontAlgn="base">
              <a:lnSpc>
                <a:spcPct val="100000"/>
              </a:lnSpc>
              <a:spcBef>
                <a:spcPts val="0"/>
              </a:spcBef>
              <a:spcAft>
                <a:spcPts val="0"/>
              </a:spcAft>
              <a:buFont typeface="Wingdings" pitchFamily="2" charset="2"/>
              <a:buNone/>
              <a:defRPr sz="1000" b="1" kern="1200" cap="small" spc="50">
                <a:solidFill>
                  <a:srgbClr val="000000"/>
                </a:solidFill>
                <a:latin typeface="Verdana" pitchFamily="34" charset="0"/>
                <a:ea typeface="Verdana" pitchFamily="34" charset="0"/>
                <a:cs typeface="Verdana" pitchFamily="34" charset="0"/>
              </a:defRPr>
            </a:lvl1pPr>
            <a:lvl2pPr marL="457200" indent="0" algn="ctr" defTabSz="457200" rtl="0" fontAlgn="base">
              <a:lnSpc>
                <a:spcPct val="120000"/>
              </a:lnSpc>
              <a:spcBef>
                <a:spcPts val="600"/>
              </a:spcBef>
              <a:spcAft>
                <a:spcPts val="0"/>
              </a:spcAft>
              <a:buFont typeface="Wingdings" pitchFamily="2" charset="2"/>
              <a:buNone/>
              <a:defRPr sz="1800" kern="1200">
                <a:solidFill>
                  <a:schemeClr val="tx1">
                    <a:tint val="75000"/>
                  </a:schemeClr>
                </a:solidFill>
                <a:latin typeface="Verdana" pitchFamily="34" charset="0"/>
                <a:ea typeface="Verdana" pitchFamily="34" charset="0"/>
                <a:cs typeface="Verdana" pitchFamily="34" charset="0"/>
              </a:defRPr>
            </a:lvl2pPr>
            <a:lvl3pPr marL="914400" indent="0" algn="ctr" defTabSz="457200" rtl="0" fontAlgn="base">
              <a:lnSpc>
                <a:spcPct val="120000"/>
              </a:lnSpc>
              <a:spcBef>
                <a:spcPts val="600"/>
              </a:spcBef>
              <a:spcAft>
                <a:spcPts val="0"/>
              </a:spcAft>
              <a:buSzPct val="100000"/>
              <a:buFont typeface="Webdings" pitchFamily="18" charset="2"/>
              <a:buNone/>
              <a:defRPr sz="1800" kern="1200">
                <a:solidFill>
                  <a:schemeClr val="tx1">
                    <a:tint val="75000"/>
                  </a:schemeClr>
                </a:solidFill>
                <a:latin typeface="Verdana" pitchFamily="34" charset="0"/>
                <a:ea typeface="Verdana" pitchFamily="34" charset="0"/>
                <a:cs typeface="Verdana" pitchFamily="34" charset="0"/>
              </a:defRPr>
            </a:lvl3pPr>
            <a:lvl4pPr marL="1371600" indent="0" algn="ctr" defTabSz="457200" rtl="0" fontAlgn="base">
              <a:lnSpc>
                <a:spcPct val="120000"/>
              </a:lnSpc>
              <a:spcBef>
                <a:spcPts val="600"/>
              </a:spcBef>
              <a:spcAft>
                <a:spcPct val="0"/>
              </a:spcAft>
              <a:buFont typeface="Arial" pitchFamily="34" charset="0"/>
              <a:buNone/>
              <a:defRPr sz="1800" kern="1200">
                <a:solidFill>
                  <a:schemeClr val="tx1">
                    <a:tint val="75000"/>
                  </a:schemeClr>
                </a:solidFill>
                <a:latin typeface="Verdana" pitchFamily="34" charset="0"/>
                <a:ea typeface="Verdana" pitchFamily="34" charset="0"/>
                <a:cs typeface="Verdana" pitchFamily="34" charset="0"/>
              </a:defRPr>
            </a:lvl4pPr>
            <a:lvl5pPr marL="1828800" indent="0" algn="ctr" defTabSz="457200" rtl="0" fontAlgn="base">
              <a:lnSpc>
                <a:spcPct val="120000"/>
              </a:lnSpc>
              <a:spcBef>
                <a:spcPts val="600"/>
              </a:spcBef>
              <a:spcAft>
                <a:spcPct val="0"/>
              </a:spcAft>
              <a:buFont typeface="Verdana" pitchFamily="34" charset="0"/>
              <a:buNone/>
              <a:defRPr sz="1800" kern="1200">
                <a:solidFill>
                  <a:schemeClr val="tx1">
                    <a:tint val="75000"/>
                  </a:schemeClr>
                </a:solidFill>
                <a:latin typeface="Verdana" pitchFamily="34" charset="0"/>
                <a:ea typeface="Verdana" pitchFamily="34" charset="0"/>
                <a:cs typeface="Verdana"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CA" sz="2000" cap="none" dirty="0" smtClean="0">
                <a:solidFill>
                  <a:schemeClr val="tx1"/>
                </a:solidFill>
                <a:latin typeface="+mj-lt"/>
              </a:rPr>
              <a:t>M</a:t>
            </a:r>
            <a:r>
              <a:rPr lang="en-CA" sz="2000" cap="none" baseline="30000" dirty="0" smtClean="0">
                <a:solidFill>
                  <a:schemeClr val="tx1"/>
                </a:solidFill>
                <a:latin typeface="+mj-lt"/>
              </a:rPr>
              <a:t>e</a:t>
            </a:r>
            <a:r>
              <a:rPr lang="en-CA" sz="2000" cap="none" dirty="0" smtClean="0">
                <a:solidFill>
                  <a:schemeClr val="tx1"/>
                </a:solidFill>
                <a:latin typeface="+mj-lt"/>
              </a:rPr>
              <a:t> François Giroux, Partner, BCF LLP</a:t>
            </a:r>
            <a:r>
              <a:rPr lang="en-CA" sz="1600" b="0" cap="none" dirty="0" smtClean="0">
                <a:solidFill>
                  <a:schemeClr val="tx1"/>
                </a:solidFill>
                <a:latin typeface="+mj-lt"/>
              </a:rPr>
              <a:t/>
            </a:r>
            <a:br>
              <a:rPr lang="en-CA" sz="1600" b="0" cap="none" dirty="0" smtClean="0">
                <a:solidFill>
                  <a:schemeClr val="tx1"/>
                </a:solidFill>
                <a:latin typeface="+mj-lt"/>
              </a:rPr>
            </a:br>
            <a:endParaRPr lang="en-CA" sz="1600" b="0" cap="none" dirty="0" smtClean="0">
              <a:solidFill>
                <a:schemeClr val="tx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639" y="3068960"/>
            <a:ext cx="3160439" cy="2762941"/>
          </a:xfrm>
          <a:prstGeom prst="rect">
            <a:avLst/>
          </a:prstGeom>
        </p:spPr>
      </p:pic>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6EA70CA-B238-49AF-8DE3-AFD5AB05518D}" type="slidenum">
              <a:rPr lang="en-CA" smtClean="0"/>
              <a:t>55</a:t>
            </a:fld>
            <a:endParaRPr lang="en-CA" dirty="0"/>
          </a:p>
        </p:txBody>
      </p:sp>
    </p:spTree>
    <p:extLst>
      <p:ext uri="{BB962C8B-B14F-4D97-AF65-F5344CB8AC3E}">
        <p14:creationId xmlns:p14="http://schemas.microsoft.com/office/powerpoint/2010/main" val="191000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p:txBody>
          <a:bodyPr/>
          <a:lstStyle/>
          <a:p>
            <a:r>
              <a:rPr lang="en-CA" noProof="0" dirty="0" smtClean="0"/>
              <a:t>Topics</a:t>
            </a:r>
            <a:endParaRPr lang="en-CA" noProof="0" dirty="0"/>
          </a:p>
        </p:txBody>
      </p:sp>
      <p:sp>
        <p:nvSpPr>
          <p:cNvPr id="6" name="Espace réservé du contenu 5"/>
          <p:cNvSpPr>
            <a:spLocks noGrp="1"/>
          </p:cNvSpPr>
          <p:nvPr>
            <p:ph idx="1"/>
          </p:nvPr>
        </p:nvSpPr>
        <p:spPr/>
        <p:txBody>
          <a:bodyPr>
            <a:normAutofit/>
          </a:bodyPr>
          <a:lstStyle/>
          <a:p>
            <a:pPr marL="457200" indent="-457200">
              <a:buFont typeface="+mj-lt"/>
              <a:buAutoNum type="arabicPeriod"/>
            </a:pPr>
            <a:r>
              <a:rPr lang="en-CA" noProof="0" dirty="0" smtClean="0"/>
              <a:t>What is trending?</a:t>
            </a:r>
          </a:p>
          <a:p>
            <a:pPr marL="457200" indent="-457200">
              <a:buFont typeface="+mj-lt"/>
              <a:buAutoNum type="arabicPeriod"/>
            </a:pPr>
            <a:endParaRPr lang="en-CA" noProof="0" dirty="0" smtClean="0"/>
          </a:p>
          <a:p>
            <a:pPr marL="457200" indent="-457200">
              <a:buFont typeface="+mj-lt"/>
              <a:buAutoNum type="arabicPeriod"/>
            </a:pPr>
            <a:r>
              <a:rPr lang="en-CA" noProof="0" dirty="0" smtClean="0"/>
              <a:t>Sale of goodwill/hybrid transactions update</a:t>
            </a:r>
          </a:p>
          <a:p>
            <a:pPr marL="457200" indent="-457200">
              <a:buFont typeface="+mj-lt"/>
              <a:buAutoNum type="arabicPeriod"/>
            </a:pPr>
            <a:endParaRPr lang="en-CA" noProof="0" dirty="0" smtClean="0"/>
          </a:p>
          <a:p>
            <a:pPr marL="457200" indent="-457200">
              <a:buFont typeface="+mj-lt"/>
              <a:buAutoNum type="arabicPeriod"/>
            </a:pPr>
            <a:r>
              <a:rPr lang="en-CA" noProof="0" dirty="0" smtClean="0"/>
              <a:t>New back-to-back shareholders loan rules</a:t>
            </a:r>
          </a:p>
          <a:p>
            <a:pPr marL="457200" indent="-457200">
              <a:buFont typeface="+mj-lt"/>
              <a:buAutoNum type="arabicPeriod"/>
            </a:pPr>
            <a:endParaRPr lang="en-CA" noProof="0" dirty="0" smtClean="0"/>
          </a:p>
          <a:p>
            <a:pPr marL="457200" indent="-457200">
              <a:buFont typeface="+mj-lt"/>
              <a:buAutoNum type="arabicPeriod"/>
            </a:pPr>
            <a:r>
              <a:rPr lang="en-CA" noProof="0" dirty="0" smtClean="0"/>
              <a:t>Important development in estate planning</a:t>
            </a:r>
          </a:p>
          <a:p>
            <a:pPr marL="457200" indent="-457200">
              <a:buFont typeface="+mj-lt"/>
              <a:buAutoNum type="arabicPeriod"/>
            </a:pPr>
            <a:endParaRPr lang="en-CA" noProof="0" dirty="0" smtClean="0"/>
          </a:p>
          <a:p>
            <a:pPr marL="457200" indent="-457200">
              <a:buFont typeface="+mj-lt"/>
              <a:buAutoNum type="arabicPeriod"/>
            </a:pPr>
            <a:r>
              <a:rPr lang="en-CA" noProof="0" dirty="0" smtClean="0"/>
              <a:t>Crypto-mania!</a:t>
            </a:r>
          </a:p>
          <a:p>
            <a:endParaRPr lang="en-CA" noProof="0" dirty="0" smtClean="0"/>
          </a:p>
          <a:p>
            <a:endParaRPr lang="en-CA" noProof="0" dirty="0"/>
          </a:p>
        </p:txBody>
      </p:sp>
      <p:sp>
        <p:nvSpPr>
          <p:cNvPr id="2" name="Footer Placeholder 1"/>
          <p:cNvSpPr>
            <a:spLocks noGrp="1"/>
          </p:cNvSpPr>
          <p:nvPr>
            <p:ph type="ftr" sz="quarter" idx="11"/>
          </p:nvPr>
        </p:nvSpPr>
        <p:spPr/>
        <p:txBody>
          <a:bodyPr/>
          <a:lstStyle/>
          <a:p>
            <a:endParaRPr lang="fr-CA" dirty="0"/>
          </a:p>
        </p:txBody>
      </p:sp>
      <p:sp>
        <p:nvSpPr>
          <p:cNvPr id="3" name="Slide Number Placeholder 2"/>
          <p:cNvSpPr>
            <a:spLocks noGrp="1"/>
          </p:cNvSpPr>
          <p:nvPr>
            <p:ph type="sldNum" sz="quarter" idx="12"/>
          </p:nvPr>
        </p:nvSpPr>
        <p:spPr/>
        <p:txBody>
          <a:bodyPr/>
          <a:lstStyle/>
          <a:p>
            <a:fld id="{A57D9991-AB7F-4773-AC3D-DDBE6F03603F}" type="slidenum">
              <a:rPr lang="fr-CA" smtClean="0"/>
              <a:t>56</a:t>
            </a:fld>
            <a:endParaRPr lang="fr-CA" dirty="0"/>
          </a:p>
        </p:txBody>
      </p:sp>
    </p:spTree>
    <p:extLst>
      <p:ext uri="{BB962C8B-B14F-4D97-AF65-F5344CB8AC3E}">
        <p14:creationId xmlns:p14="http://schemas.microsoft.com/office/powerpoint/2010/main" val="36309522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CA" noProof="0" dirty="0" smtClean="0"/>
              <a:t>WHAT IS TRENDING?</a:t>
            </a:r>
            <a:endParaRPr lang="en-CA" noProof="0" dirty="0"/>
          </a:p>
        </p:txBody>
      </p:sp>
      <p:sp>
        <p:nvSpPr>
          <p:cNvPr id="8" name="Sous-titre 7"/>
          <p:cNvSpPr>
            <a:spLocks noGrp="1"/>
          </p:cNvSpPr>
          <p:nvPr>
            <p:ph type="subTitle" idx="1"/>
          </p:nvPr>
        </p:nvSpPr>
        <p:spPr/>
        <p:txBody>
          <a:bodyPr/>
          <a:lstStyle/>
          <a:p>
            <a:endParaRPr lang="fr-CA" dirty="0"/>
          </a:p>
        </p:txBody>
      </p:sp>
      <p:sp>
        <p:nvSpPr>
          <p:cNvPr id="2" name="Footer Placeholder 1"/>
          <p:cNvSpPr>
            <a:spLocks noGrp="1"/>
          </p:cNvSpPr>
          <p:nvPr>
            <p:ph type="ftr" sz="quarter" idx="11"/>
          </p:nvPr>
        </p:nvSpPr>
        <p:spPr/>
        <p:txBody>
          <a:bodyPr/>
          <a:lstStyle/>
          <a:p>
            <a:endParaRPr lang="fr-CA" dirty="0"/>
          </a:p>
        </p:txBody>
      </p:sp>
      <p:sp>
        <p:nvSpPr>
          <p:cNvPr id="3" name="Slide Number Placeholder 2"/>
          <p:cNvSpPr>
            <a:spLocks noGrp="1"/>
          </p:cNvSpPr>
          <p:nvPr>
            <p:ph type="sldNum" sz="quarter" idx="12"/>
          </p:nvPr>
        </p:nvSpPr>
        <p:spPr/>
        <p:txBody>
          <a:bodyPr/>
          <a:lstStyle/>
          <a:p>
            <a:fld id="{A57D9991-AB7F-4773-AC3D-DDBE6F03603F}" type="slidenum">
              <a:rPr lang="fr-CA" smtClean="0"/>
              <a:t>57</a:t>
            </a:fld>
            <a:endParaRPr lang="fr-CA" dirty="0"/>
          </a:p>
        </p:txBody>
      </p:sp>
    </p:spTree>
    <p:extLst>
      <p:ext uri="{BB962C8B-B14F-4D97-AF65-F5344CB8AC3E}">
        <p14:creationId xmlns:p14="http://schemas.microsoft.com/office/powerpoint/2010/main" val="27642842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CA" dirty="0"/>
          </a:p>
        </p:txBody>
      </p:sp>
      <p:sp>
        <p:nvSpPr>
          <p:cNvPr id="5" name="Titre 4"/>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p:txBody>
          <a:bodyPr/>
          <a:lstStyle/>
          <a:p>
            <a:r>
              <a:rPr lang="en-CA" noProof="0" dirty="0" smtClean="0"/>
              <a:t>What is trending</a:t>
            </a:r>
            <a:endParaRPr lang="en-CA" noProof="0" dirty="0"/>
          </a:p>
        </p:txBody>
      </p:sp>
      <p:sp>
        <p:nvSpPr>
          <p:cNvPr id="6" name="Espace réservé du contenu 5"/>
          <p:cNvSpPr>
            <a:spLocks noGrp="1"/>
          </p:cNvSpPr>
          <p:nvPr>
            <p:ph idx="1"/>
          </p:nvPr>
        </p:nvSpPr>
        <p:spPr/>
        <p:txBody>
          <a:bodyPr/>
          <a:lstStyle/>
          <a:p>
            <a:endParaRPr lang="en-CA" noProof="0" dirty="0" smtClean="0"/>
          </a:p>
          <a:p>
            <a:endParaRPr lang="en-CA" noProof="0" dirty="0" smtClean="0"/>
          </a:p>
          <a:p>
            <a:endParaRPr lang="en-CA" noProof="0" dirty="0" smtClean="0"/>
          </a:p>
          <a:p>
            <a:r>
              <a:rPr lang="en-CA" noProof="0" dirty="0" smtClean="0"/>
              <a:t>The sad answer is higher tax rates....</a:t>
            </a:r>
          </a:p>
          <a:p>
            <a:endParaRPr lang="en-CA" noProof="0" dirty="0"/>
          </a:p>
        </p:txBody>
      </p:sp>
      <p:sp>
        <p:nvSpPr>
          <p:cNvPr id="3" name="Slide Number Placeholder 2"/>
          <p:cNvSpPr>
            <a:spLocks noGrp="1"/>
          </p:cNvSpPr>
          <p:nvPr>
            <p:ph type="sldNum" sz="quarter" idx="12"/>
          </p:nvPr>
        </p:nvSpPr>
        <p:spPr/>
        <p:txBody>
          <a:bodyPr/>
          <a:lstStyle/>
          <a:p>
            <a:fld id="{A57D9991-AB7F-4773-AC3D-DDBE6F03603F}" type="slidenum">
              <a:rPr lang="fr-CA" smtClean="0"/>
              <a:t>58</a:t>
            </a:fld>
            <a:endParaRPr lang="fr-CA" dirty="0"/>
          </a:p>
        </p:txBody>
      </p:sp>
    </p:spTree>
    <p:extLst>
      <p:ext uri="{BB962C8B-B14F-4D97-AF65-F5344CB8AC3E}">
        <p14:creationId xmlns:p14="http://schemas.microsoft.com/office/powerpoint/2010/main" val="26243092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p:txBody>
          <a:bodyPr/>
          <a:lstStyle/>
          <a:p>
            <a:r>
              <a:rPr lang="en-CA" noProof="0" dirty="0" smtClean="0"/>
              <a:t>What is trending</a:t>
            </a:r>
            <a:endParaRPr lang="en-CA" noProof="0" dirty="0"/>
          </a:p>
        </p:txBody>
      </p:sp>
      <p:sp>
        <p:nvSpPr>
          <p:cNvPr id="6" name="Espace réservé du contenu 5"/>
          <p:cNvSpPr>
            <a:spLocks noGrp="1"/>
          </p:cNvSpPr>
          <p:nvPr>
            <p:ph idx="1"/>
          </p:nvPr>
        </p:nvSpPr>
        <p:spPr/>
        <p:txBody>
          <a:bodyPr>
            <a:normAutofit/>
          </a:bodyPr>
          <a:lstStyle/>
          <a:p>
            <a:pPr algn="just"/>
            <a:r>
              <a:rPr lang="en-CA" sz="2000" noProof="0" dirty="0" smtClean="0"/>
              <a:t>Personal tax rates have been creeping back up</a:t>
            </a:r>
          </a:p>
          <a:p>
            <a:pPr algn="just"/>
            <a:endParaRPr lang="en-CA" sz="2000" noProof="0" dirty="0" smtClean="0"/>
          </a:p>
          <a:p>
            <a:pPr lvl="1" algn="just"/>
            <a:r>
              <a:rPr lang="en-CA" sz="1800" noProof="0" dirty="0" smtClean="0"/>
              <a:t>Quebec: from 24% to 25,75%</a:t>
            </a:r>
          </a:p>
          <a:p>
            <a:pPr algn="just"/>
            <a:endParaRPr lang="en-CA" sz="2000" noProof="0" dirty="0" smtClean="0"/>
          </a:p>
          <a:p>
            <a:pPr algn="just"/>
            <a:r>
              <a:rPr lang="en-CA" sz="2000" noProof="0" dirty="0" smtClean="0"/>
              <a:t>It used to be that personal tax increases (in various forms!) were a Quebec thing. No longer true, the Feds have jumped on the bandwagon</a:t>
            </a:r>
          </a:p>
          <a:p>
            <a:pPr algn="just"/>
            <a:endParaRPr lang="en-CA" sz="2000" noProof="0" dirty="0" smtClean="0"/>
          </a:p>
          <a:p>
            <a:pPr lvl="1" algn="just"/>
            <a:r>
              <a:rPr lang="en-CA" sz="1800" noProof="0" dirty="0" smtClean="0"/>
              <a:t>Federal: from 24,22% to 27,56% including the Quebec 	abatement)</a:t>
            </a:r>
          </a:p>
          <a:p>
            <a:pPr lvl="2" algn="just"/>
            <a:endParaRPr lang="en-CA" sz="1800" noProof="0" dirty="0" smtClean="0"/>
          </a:p>
          <a:p>
            <a:pPr algn="just"/>
            <a:r>
              <a:rPr lang="en-CA" sz="2000" noProof="0" dirty="0" smtClean="0"/>
              <a:t>We’re back to the 90’s! </a:t>
            </a:r>
            <a:endParaRPr lang="en-CA" sz="2000" noProof="0" dirty="0"/>
          </a:p>
        </p:txBody>
      </p:sp>
      <p:sp>
        <p:nvSpPr>
          <p:cNvPr id="2" name="Footer Placeholder 1"/>
          <p:cNvSpPr>
            <a:spLocks noGrp="1"/>
          </p:cNvSpPr>
          <p:nvPr>
            <p:ph type="ftr" sz="quarter" idx="11"/>
          </p:nvPr>
        </p:nvSpPr>
        <p:spPr/>
        <p:txBody>
          <a:bodyPr/>
          <a:lstStyle/>
          <a:p>
            <a:endParaRPr lang="fr-CA" dirty="0"/>
          </a:p>
        </p:txBody>
      </p:sp>
      <p:sp>
        <p:nvSpPr>
          <p:cNvPr id="3" name="Slide Number Placeholder 2"/>
          <p:cNvSpPr>
            <a:spLocks noGrp="1"/>
          </p:cNvSpPr>
          <p:nvPr>
            <p:ph type="sldNum" sz="quarter" idx="12"/>
          </p:nvPr>
        </p:nvSpPr>
        <p:spPr/>
        <p:txBody>
          <a:bodyPr/>
          <a:lstStyle/>
          <a:p>
            <a:fld id="{A57D9991-AB7F-4773-AC3D-DDBE6F03603F}" type="slidenum">
              <a:rPr lang="fr-CA" smtClean="0"/>
              <a:t>59</a:t>
            </a:fld>
            <a:endParaRPr lang="fr-CA" dirty="0"/>
          </a:p>
        </p:txBody>
      </p:sp>
    </p:spTree>
    <p:extLst>
      <p:ext uri="{BB962C8B-B14F-4D97-AF65-F5344CB8AC3E}">
        <p14:creationId xmlns:p14="http://schemas.microsoft.com/office/powerpoint/2010/main" val="3263484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r>
              <a:rPr lang="en-CA" dirty="0" smtClean="0"/>
              <a:t>Liability is derived from a variety of sources: </a:t>
            </a:r>
          </a:p>
          <a:p>
            <a:pPr lvl="1"/>
            <a:r>
              <a:rPr lang="en-CA" dirty="0" smtClean="0"/>
              <a:t>corporate statutes;</a:t>
            </a:r>
          </a:p>
          <a:p>
            <a:pPr lvl="1"/>
            <a:r>
              <a:rPr lang="en-CA" dirty="0" smtClean="0"/>
              <a:t>specific legislation governing an industry;</a:t>
            </a:r>
          </a:p>
          <a:p>
            <a:pPr lvl="1"/>
            <a:r>
              <a:rPr lang="en-CA" dirty="0" smtClean="0"/>
              <a:t>principles of common law for breach of contract or negligent misrepresentation</a:t>
            </a:r>
          </a:p>
          <a:p>
            <a:pPr lvl="1"/>
            <a:endParaRPr lang="en-CA" dirty="0"/>
          </a:p>
          <a:p>
            <a:r>
              <a:rPr lang="en-CA" dirty="0" smtClean="0"/>
              <a:t>Professional Advisors, Trustees and Corporate Executives all have two duties in common: </a:t>
            </a:r>
            <a:r>
              <a:rPr lang="en-CA" u="sng" dirty="0" smtClean="0"/>
              <a:t>fiduciary duty</a:t>
            </a:r>
            <a:r>
              <a:rPr lang="en-CA" dirty="0" smtClean="0"/>
              <a:t> and </a:t>
            </a:r>
            <a:r>
              <a:rPr lang="en-CA" u="sng" dirty="0" smtClean="0"/>
              <a:t>duty of care</a:t>
            </a:r>
            <a:endParaRPr lang="en-CA" dirty="0" smtClean="0"/>
          </a:p>
          <a:p>
            <a:pPr lvl="1"/>
            <a:r>
              <a:rPr lang="en-CA" dirty="0" smtClean="0"/>
              <a:t>Cannot contract out of these responsibilities</a:t>
            </a:r>
          </a:p>
          <a:p>
            <a:pPr lvl="1"/>
            <a:r>
              <a:rPr lang="en-CA" dirty="0" smtClean="0"/>
              <a:t>May be personally liable for any breach of these duties</a:t>
            </a:r>
            <a:endParaRPr lang="fr-FR" dirty="0"/>
          </a:p>
        </p:txBody>
      </p:sp>
      <p:sp>
        <p:nvSpPr>
          <p:cNvPr id="3" name="Titre 2"/>
          <p:cNvSpPr>
            <a:spLocks noGrp="1"/>
          </p:cNvSpPr>
          <p:nvPr>
            <p:ph type="title"/>
          </p:nvPr>
        </p:nvSpPr>
        <p:spPr/>
        <p:txBody>
          <a:bodyPr/>
          <a:lstStyle/>
          <a:p>
            <a:r>
              <a:rPr lang="en-CA" dirty="0" smtClean="0"/>
              <a:t>Introduction</a:t>
            </a:r>
            <a:endParaRPr lang="fr-FR" dirty="0"/>
          </a:p>
        </p:txBody>
      </p:sp>
    </p:spTree>
    <p:extLst>
      <p:ext uri="{BB962C8B-B14F-4D97-AF65-F5344CB8AC3E}">
        <p14:creationId xmlns:p14="http://schemas.microsoft.com/office/powerpoint/2010/main" val="19316234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p:txBody>
          <a:bodyPr/>
          <a:lstStyle/>
          <a:p>
            <a:r>
              <a:rPr lang="en-CA" noProof="0" dirty="0" smtClean="0"/>
              <a:t>What is trending</a:t>
            </a:r>
            <a:endParaRPr lang="en-CA" noProof="0" dirty="0"/>
          </a:p>
        </p:txBody>
      </p:sp>
      <p:sp>
        <p:nvSpPr>
          <p:cNvPr id="6" name="Espace réservé du contenu 5"/>
          <p:cNvSpPr>
            <a:spLocks noGrp="1"/>
          </p:cNvSpPr>
          <p:nvPr>
            <p:ph idx="1"/>
          </p:nvPr>
        </p:nvSpPr>
        <p:spPr/>
        <p:txBody>
          <a:bodyPr/>
          <a:lstStyle/>
          <a:p>
            <a:pPr algn="just"/>
            <a:endParaRPr lang="en-CA" noProof="0" dirty="0" smtClean="0"/>
          </a:p>
          <a:p>
            <a:pPr algn="just"/>
            <a:endParaRPr lang="en-CA" dirty="0"/>
          </a:p>
          <a:p>
            <a:pPr algn="just"/>
            <a:r>
              <a:rPr lang="en-CA" noProof="0" dirty="0" smtClean="0"/>
              <a:t>But it doesn’t end there: We also have higher corporate tax rates!</a:t>
            </a:r>
          </a:p>
          <a:p>
            <a:pPr algn="just"/>
            <a:endParaRPr lang="en-CA" noProof="0" dirty="0" smtClean="0"/>
          </a:p>
          <a:p>
            <a:pPr algn="just"/>
            <a:r>
              <a:rPr lang="en-CA" noProof="0" dirty="0" smtClean="0"/>
              <a:t>The corporate tax rate on investment income has gone up from 46,57% to 50,57%.</a:t>
            </a:r>
          </a:p>
        </p:txBody>
      </p:sp>
      <p:sp>
        <p:nvSpPr>
          <p:cNvPr id="2" name="Footer Placeholder 1"/>
          <p:cNvSpPr>
            <a:spLocks noGrp="1"/>
          </p:cNvSpPr>
          <p:nvPr>
            <p:ph type="ftr" sz="quarter" idx="11"/>
          </p:nvPr>
        </p:nvSpPr>
        <p:spPr/>
        <p:txBody>
          <a:bodyPr/>
          <a:lstStyle/>
          <a:p>
            <a:endParaRPr lang="fr-CA" dirty="0"/>
          </a:p>
        </p:txBody>
      </p:sp>
      <p:sp>
        <p:nvSpPr>
          <p:cNvPr id="3" name="Slide Number Placeholder 2"/>
          <p:cNvSpPr>
            <a:spLocks noGrp="1"/>
          </p:cNvSpPr>
          <p:nvPr>
            <p:ph type="sldNum" sz="quarter" idx="12"/>
          </p:nvPr>
        </p:nvSpPr>
        <p:spPr/>
        <p:txBody>
          <a:bodyPr/>
          <a:lstStyle/>
          <a:p>
            <a:fld id="{A57D9991-AB7F-4773-AC3D-DDBE6F03603F}" type="slidenum">
              <a:rPr lang="fr-CA" smtClean="0"/>
              <a:t>60</a:t>
            </a:fld>
            <a:endParaRPr lang="fr-CA" dirty="0"/>
          </a:p>
        </p:txBody>
      </p:sp>
    </p:spTree>
    <p:extLst>
      <p:ext uri="{BB962C8B-B14F-4D97-AF65-F5344CB8AC3E}">
        <p14:creationId xmlns:p14="http://schemas.microsoft.com/office/powerpoint/2010/main" val="39145740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p:txBody>
          <a:bodyPr/>
          <a:lstStyle/>
          <a:p>
            <a:r>
              <a:rPr lang="en-CA" noProof="0" dirty="0" smtClean="0"/>
              <a:t>What is trending</a:t>
            </a:r>
            <a:endParaRPr lang="en-CA" noProof="0" dirty="0"/>
          </a:p>
        </p:txBody>
      </p:sp>
      <p:sp>
        <p:nvSpPr>
          <p:cNvPr id="6" name="Espace réservé du contenu 5"/>
          <p:cNvSpPr>
            <a:spLocks noGrp="1"/>
          </p:cNvSpPr>
          <p:nvPr>
            <p:ph idx="1"/>
          </p:nvPr>
        </p:nvSpPr>
        <p:spPr/>
        <p:txBody>
          <a:bodyPr/>
          <a:lstStyle/>
          <a:p>
            <a:pPr marL="0" indent="0" algn="just">
              <a:buNone/>
            </a:pPr>
            <a:r>
              <a:rPr lang="en-CA" noProof="0" dirty="0" smtClean="0"/>
              <a:t>The Crystal Ball</a:t>
            </a:r>
          </a:p>
          <a:p>
            <a:pPr algn="just"/>
            <a:endParaRPr lang="en-CA" noProof="0" dirty="0" smtClean="0"/>
          </a:p>
          <a:p>
            <a:pPr algn="just"/>
            <a:r>
              <a:rPr lang="en-CA" noProof="0" dirty="0" smtClean="0"/>
              <a:t>There was extensive talk before the last Federal Budget that the capital gains inclusion rate may go up (from 50% to 66% or 75%).</a:t>
            </a:r>
          </a:p>
          <a:p>
            <a:pPr algn="just"/>
            <a:endParaRPr lang="en-CA" noProof="0" dirty="0" smtClean="0"/>
          </a:p>
          <a:p>
            <a:pPr algn="just"/>
            <a:r>
              <a:rPr lang="en-CA" noProof="0" dirty="0" smtClean="0"/>
              <a:t>I believe this is still on the table.</a:t>
            </a:r>
            <a:endParaRPr lang="en-CA" noProof="0" dirty="0"/>
          </a:p>
        </p:txBody>
      </p:sp>
      <p:sp>
        <p:nvSpPr>
          <p:cNvPr id="2" name="Footer Placeholder 1"/>
          <p:cNvSpPr>
            <a:spLocks noGrp="1"/>
          </p:cNvSpPr>
          <p:nvPr>
            <p:ph type="ftr" sz="quarter" idx="11"/>
          </p:nvPr>
        </p:nvSpPr>
        <p:spPr/>
        <p:txBody>
          <a:bodyPr/>
          <a:lstStyle/>
          <a:p>
            <a:endParaRPr lang="fr-CA" dirty="0"/>
          </a:p>
        </p:txBody>
      </p:sp>
      <p:sp>
        <p:nvSpPr>
          <p:cNvPr id="3" name="Slide Number Placeholder 2"/>
          <p:cNvSpPr>
            <a:spLocks noGrp="1"/>
          </p:cNvSpPr>
          <p:nvPr>
            <p:ph type="sldNum" sz="quarter" idx="12"/>
          </p:nvPr>
        </p:nvSpPr>
        <p:spPr/>
        <p:txBody>
          <a:bodyPr/>
          <a:lstStyle/>
          <a:p>
            <a:fld id="{A57D9991-AB7F-4773-AC3D-DDBE6F03603F}" type="slidenum">
              <a:rPr lang="fr-CA" smtClean="0"/>
              <a:t>61</a:t>
            </a:fld>
            <a:endParaRPr lang="fr-CA" dirty="0"/>
          </a:p>
        </p:txBody>
      </p:sp>
    </p:spTree>
    <p:extLst>
      <p:ext uri="{BB962C8B-B14F-4D97-AF65-F5344CB8AC3E}">
        <p14:creationId xmlns:p14="http://schemas.microsoft.com/office/powerpoint/2010/main" val="14492466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22313" y="764704"/>
            <a:ext cx="5505871" cy="3960440"/>
          </a:xfrm>
        </p:spPr>
        <p:txBody>
          <a:bodyPr/>
          <a:lstStyle/>
          <a:p>
            <a:r>
              <a:rPr lang="en-CA" sz="4000" noProof="0" dirty="0" smtClean="0"/>
              <a:t>SALE OF GOODWILL/HYBRID TRANSACTION UPDATE</a:t>
            </a:r>
            <a:endParaRPr lang="en-CA" sz="4000" noProof="0" dirty="0"/>
          </a:p>
        </p:txBody>
      </p:sp>
      <p:sp>
        <p:nvSpPr>
          <p:cNvPr id="6" name="Sous-titre 5"/>
          <p:cNvSpPr>
            <a:spLocks noGrp="1"/>
          </p:cNvSpPr>
          <p:nvPr>
            <p:ph type="subTitle" idx="1"/>
          </p:nvPr>
        </p:nvSpPr>
        <p:spPr/>
        <p:txBody>
          <a:bodyPr/>
          <a:lstStyle/>
          <a:p>
            <a:endParaRPr lang="fr-CA" dirty="0"/>
          </a:p>
        </p:txBody>
      </p:sp>
      <p:sp>
        <p:nvSpPr>
          <p:cNvPr id="2" name="Footer Placeholder 1"/>
          <p:cNvSpPr>
            <a:spLocks noGrp="1"/>
          </p:cNvSpPr>
          <p:nvPr>
            <p:ph type="ftr" sz="quarter" idx="11"/>
          </p:nvPr>
        </p:nvSpPr>
        <p:spPr/>
        <p:txBody>
          <a:bodyPr/>
          <a:lstStyle/>
          <a:p>
            <a:endParaRPr lang="fr-CA" dirty="0"/>
          </a:p>
        </p:txBody>
      </p:sp>
      <p:sp>
        <p:nvSpPr>
          <p:cNvPr id="3" name="Slide Number Placeholder 2"/>
          <p:cNvSpPr>
            <a:spLocks noGrp="1"/>
          </p:cNvSpPr>
          <p:nvPr>
            <p:ph type="sldNum" sz="quarter" idx="12"/>
          </p:nvPr>
        </p:nvSpPr>
        <p:spPr/>
        <p:txBody>
          <a:bodyPr/>
          <a:lstStyle/>
          <a:p>
            <a:fld id="{A57D9991-AB7F-4773-AC3D-DDBE6F03603F}" type="slidenum">
              <a:rPr lang="fr-CA" smtClean="0"/>
              <a:t>62</a:t>
            </a:fld>
            <a:endParaRPr lang="fr-CA" dirty="0"/>
          </a:p>
        </p:txBody>
      </p:sp>
    </p:spTree>
    <p:extLst>
      <p:ext uri="{BB962C8B-B14F-4D97-AF65-F5344CB8AC3E}">
        <p14:creationId xmlns:p14="http://schemas.microsoft.com/office/powerpoint/2010/main" val="32733314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9" name="Sous-titre 8"/>
          <p:cNvSpPr>
            <a:spLocks noGrp="1"/>
          </p:cNvSpPr>
          <p:nvPr>
            <p:ph type="subTitle" idx="13"/>
          </p:nvPr>
        </p:nvSpPr>
        <p:spPr/>
        <p:txBody>
          <a:bodyPr/>
          <a:lstStyle/>
          <a:p>
            <a:r>
              <a:rPr lang="en-CA" noProof="0" dirty="0" smtClean="0"/>
              <a:t>Sale of goodwill/hybrid transaction update</a:t>
            </a:r>
            <a:endParaRPr lang="en-CA" noProof="0" dirty="0"/>
          </a:p>
        </p:txBody>
      </p:sp>
      <p:sp>
        <p:nvSpPr>
          <p:cNvPr id="3" name="Espace réservé du contenu 2"/>
          <p:cNvSpPr>
            <a:spLocks noGrp="1"/>
          </p:cNvSpPr>
          <p:nvPr>
            <p:ph idx="1"/>
          </p:nvPr>
        </p:nvSpPr>
        <p:spPr/>
        <p:txBody>
          <a:bodyPr/>
          <a:lstStyle/>
          <a:p>
            <a:pPr algn="just"/>
            <a:r>
              <a:rPr lang="en-CA" noProof="0" dirty="0" smtClean="0"/>
              <a:t>Prior to January 1, 2017, a very nice deferral opportunity existed with respect to a sale of goodwill. </a:t>
            </a:r>
          </a:p>
          <a:p>
            <a:pPr algn="just"/>
            <a:endParaRPr lang="en-CA" noProof="0" dirty="0" smtClean="0"/>
          </a:p>
          <a:p>
            <a:pPr algn="just"/>
            <a:r>
              <a:rPr lang="en-CA" noProof="0" dirty="0" smtClean="0"/>
              <a:t>A sale of goodwill takes place when the assets of a business are sold. A sale of shares can also be structured to include a sale of goodwill.</a:t>
            </a:r>
          </a:p>
          <a:p>
            <a:pPr algn="just"/>
            <a:endParaRPr lang="en-CA" noProof="0" dirty="0" smtClean="0"/>
          </a:p>
          <a:p>
            <a:pPr algn="just"/>
            <a:r>
              <a:rPr lang="en-CA" noProof="0" dirty="0" smtClean="0"/>
              <a:t>What was the opportunity?</a:t>
            </a:r>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63</a:t>
            </a:fld>
            <a:endParaRPr lang="fr-CA" dirty="0"/>
          </a:p>
        </p:txBody>
      </p:sp>
    </p:spTree>
    <p:extLst>
      <p:ext uri="{BB962C8B-B14F-4D97-AF65-F5344CB8AC3E}">
        <p14:creationId xmlns:p14="http://schemas.microsoft.com/office/powerpoint/2010/main" val="170718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p:txBody>
          <a:bodyPr/>
          <a:lstStyle/>
          <a:p>
            <a:r>
              <a:rPr lang="en-CA" noProof="0" dirty="0" smtClean="0"/>
              <a:t>Sale of goodwill/hybrid transaction update</a:t>
            </a:r>
            <a:endParaRPr lang="en-CA" noProof="0" dirty="0"/>
          </a:p>
        </p:txBody>
      </p:sp>
      <p:sp>
        <p:nvSpPr>
          <p:cNvPr id="3" name="Espace réservé du contenu 2"/>
          <p:cNvSpPr>
            <a:spLocks noGrp="1"/>
          </p:cNvSpPr>
          <p:nvPr>
            <p:ph idx="1"/>
          </p:nvPr>
        </p:nvSpPr>
        <p:spPr/>
        <p:txBody>
          <a:bodyPr>
            <a:normAutofit fontScale="70000" lnSpcReduction="20000"/>
          </a:bodyPr>
          <a:lstStyle/>
          <a:p>
            <a:pPr algn="just"/>
            <a:r>
              <a:rPr lang="en-CA" noProof="0" dirty="0" smtClean="0"/>
              <a:t>Only 50% of the sale price of goodwill is included in a corporation’s income.</a:t>
            </a:r>
          </a:p>
          <a:p>
            <a:pPr algn="just"/>
            <a:endParaRPr lang="en-CA" noProof="0" dirty="0" smtClean="0"/>
          </a:p>
          <a:p>
            <a:pPr algn="just"/>
            <a:r>
              <a:rPr lang="en-CA" noProof="0" dirty="0" smtClean="0"/>
              <a:t>Prior to 2017, the tax rate which applies to a sale of goodwill was not the passive rate: it is the active business rate, 26,9%.</a:t>
            </a:r>
          </a:p>
          <a:p>
            <a:pPr algn="just"/>
            <a:endParaRPr lang="en-CA" noProof="0" dirty="0" smtClean="0"/>
          </a:p>
          <a:p>
            <a:pPr algn="just"/>
            <a:r>
              <a:rPr lang="en-CA" noProof="0" dirty="0" smtClean="0"/>
              <a:t>Thus a sale of goodwill only entailed an immediate tax of 13,45%.</a:t>
            </a:r>
          </a:p>
          <a:p>
            <a:pPr algn="just"/>
            <a:endParaRPr lang="en-CA" noProof="0" dirty="0" smtClean="0"/>
          </a:p>
          <a:p>
            <a:pPr algn="just"/>
            <a:r>
              <a:rPr lang="en-CA" noProof="0" dirty="0" smtClean="0"/>
              <a:t>The non-taxable portion of the sale price is included in the corporation’s CDA, which can be paid out tax-free to the corporation’s shareholders.</a:t>
            </a:r>
          </a:p>
          <a:p>
            <a:pPr algn="just"/>
            <a:endParaRPr lang="en-CA" noProof="0" dirty="0" smtClean="0"/>
          </a:p>
          <a:p>
            <a:pPr algn="just"/>
            <a:r>
              <a:rPr lang="en-CA" noProof="0" dirty="0" smtClean="0"/>
              <a:t>The extraction of the balance of the sale proceeds will be by way of eligible dividends, taxed at approximately 40%, which brings the overall tax paid to approximately 28%, not far from the effective tax rate on a sale of shares with no CGE (26,65%).</a:t>
            </a:r>
          </a:p>
          <a:p>
            <a:pPr algn="just"/>
            <a:endParaRPr lang="en-CA" noProof="0" dirty="0" smtClean="0"/>
          </a:p>
          <a:p>
            <a:pPr algn="just"/>
            <a:r>
              <a:rPr lang="en-CA" dirty="0"/>
              <a:t>However, given that a significant portion (50%) of the sale price of a business could be paid out to the shareholders on a tax-free basis, with only a 13,45% immediate tax, the extraction of the balance of the sale price could be deferred for a long time</a:t>
            </a:r>
            <a:r>
              <a:rPr lang="en-CA" dirty="0" smtClean="0"/>
              <a:t>....</a:t>
            </a:r>
            <a:endParaRPr lang="en-CA" dirty="0"/>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64</a:t>
            </a:fld>
            <a:endParaRPr lang="fr-CA" dirty="0"/>
          </a:p>
        </p:txBody>
      </p:sp>
    </p:spTree>
    <p:extLst>
      <p:ext uri="{BB962C8B-B14F-4D97-AF65-F5344CB8AC3E}">
        <p14:creationId xmlns:p14="http://schemas.microsoft.com/office/powerpoint/2010/main" val="261884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a:xfrm>
            <a:off x="457200" y="764704"/>
            <a:ext cx="8209987" cy="576064"/>
          </a:xfrm>
        </p:spPr>
        <p:txBody>
          <a:bodyPr/>
          <a:lstStyle/>
          <a:p>
            <a:r>
              <a:rPr lang="en-CA" noProof="0" dirty="0" smtClean="0"/>
              <a:t>Sale of goodwill/hybrid transaction update</a:t>
            </a:r>
            <a:endParaRPr lang="en-CA" noProof="0" dirty="0"/>
          </a:p>
        </p:txBody>
      </p:sp>
      <p:sp>
        <p:nvSpPr>
          <p:cNvPr id="3" name="Espace réservé du contenu 2"/>
          <p:cNvSpPr>
            <a:spLocks noGrp="1"/>
          </p:cNvSpPr>
          <p:nvPr>
            <p:ph idx="1"/>
          </p:nvPr>
        </p:nvSpPr>
        <p:spPr/>
        <p:txBody>
          <a:bodyPr>
            <a:normAutofit fontScale="92500"/>
          </a:bodyPr>
          <a:lstStyle/>
          <a:p>
            <a:pPr algn="just"/>
            <a:r>
              <a:rPr lang="en-CA" noProof="0" dirty="0" smtClean="0"/>
              <a:t>Everyone hated the mechanics of the Eligible Property Rules!</a:t>
            </a:r>
          </a:p>
          <a:p>
            <a:pPr algn="just"/>
            <a:endParaRPr lang="en-CA" noProof="0" dirty="0" smtClean="0"/>
          </a:p>
          <a:p>
            <a:pPr algn="just"/>
            <a:r>
              <a:rPr lang="en-CA" noProof="0" dirty="0" smtClean="0"/>
              <a:t>Makes little sense to have a parallel system for ECP, when there already is a comprehensive system for depreciable property.</a:t>
            </a:r>
          </a:p>
          <a:p>
            <a:pPr algn="just"/>
            <a:endParaRPr lang="en-CA" noProof="0" dirty="0" smtClean="0"/>
          </a:p>
          <a:p>
            <a:pPr algn="just"/>
            <a:r>
              <a:rPr lang="en-CA" noProof="0" dirty="0" smtClean="0"/>
              <a:t>Federal Budget 2016: the ECP rules are blended into the depreciable property rules.</a:t>
            </a:r>
          </a:p>
          <a:p>
            <a:pPr algn="just"/>
            <a:endParaRPr lang="en-CA" noProof="0" dirty="0" smtClean="0"/>
          </a:p>
          <a:p>
            <a:pPr algn="just"/>
            <a:r>
              <a:rPr lang="en-CA" noProof="0" dirty="0" smtClean="0"/>
              <a:t>No more 2/3 of 3/4 of 1/5th nonsense!</a:t>
            </a:r>
          </a:p>
          <a:p>
            <a:pPr algn="just"/>
            <a:endParaRPr lang="en-CA" noProof="0" dirty="0" smtClean="0"/>
          </a:p>
          <a:p>
            <a:pPr algn="just"/>
            <a:r>
              <a:rPr lang="en-CA" noProof="0" dirty="0" smtClean="0"/>
              <a:t>However....</a:t>
            </a:r>
          </a:p>
          <a:p>
            <a:pPr algn="just"/>
            <a:endParaRPr lang="en-CA" noProof="0" dirty="0" smtClean="0"/>
          </a:p>
          <a:p>
            <a:pPr algn="just"/>
            <a:endParaRPr lang="en-CA" noProof="0" dirty="0"/>
          </a:p>
        </p:txBody>
      </p:sp>
      <p:sp>
        <p:nvSpPr>
          <p:cNvPr id="2" name="Rectangle 1"/>
          <p:cNvSpPr/>
          <p:nvPr/>
        </p:nvSpPr>
        <p:spPr>
          <a:xfrm>
            <a:off x="4364251" y="3244334"/>
            <a:ext cx="415498" cy="369332"/>
          </a:xfrm>
          <a:prstGeom prst="rect">
            <a:avLst/>
          </a:prstGeom>
        </p:spPr>
        <p:txBody>
          <a:bodyPr wrap="none">
            <a:spAutoFit/>
          </a:bodyPr>
          <a:lstStyle/>
          <a:p>
            <a:r>
              <a:rPr lang="fr-CA" dirty="0"/>
              <a:t>¾</a:t>
            </a:r>
          </a:p>
        </p:txBody>
      </p:sp>
      <p:sp>
        <p:nvSpPr>
          <p:cNvPr id="5" name="Rectangle 4"/>
          <p:cNvSpPr/>
          <p:nvPr/>
        </p:nvSpPr>
        <p:spPr>
          <a:xfrm>
            <a:off x="4364251" y="3244334"/>
            <a:ext cx="415498" cy="369332"/>
          </a:xfrm>
          <a:prstGeom prst="rect">
            <a:avLst/>
          </a:prstGeom>
        </p:spPr>
        <p:txBody>
          <a:bodyPr wrap="none">
            <a:spAutoFit/>
          </a:bodyPr>
          <a:lstStyle/>
          <a:p>
            <a:r>
              <a:rPr lang="fr-CA" dirty="0"/>
              <a:t>¾</a:t>
            </a:r>
          </a:p>
        </p:txBody>
      </p:sp>
      <p:sp>
        <p:nvSpPr>
          <p:cNvPr id="4" name="Footer Placeholder 3"/>
          <p:cNvSpPr>
            <a:spLocks noGrp="1"/>
          </p:cNvSpPr>
          <p:nvPr>
            <p:ph type="ftr" sz="quarter" idx="11"/>
          </p:nvPr>
        </p:nvSpPr>
        <p:spPr/>
        <p:txBody>
          <a:bodyPr/>
          <a:lstStyle/>
          <a:p>
            <a:endParaRPr lang="fr-CA" dirty="0"/>
          </a:p>
        </p:txBody>
      </p:sp>
      <p:sp>
        <p:nvSpPr>
          <p:cNvPr id="8" name="Slide Number Placeholder 7"/>
          <p:cNvSpPr>
            <a:spLocks noGrp="1"/>
          </p:cNvSpPr>
          <p:nvPr>
            <p:ph type="sldNum" sz="quarter" idx="12"/>
          </p:nvPr>
        </p:nvSpPr>
        <p:spPr/>
        <p:txBody>
          <a:bodyPr/>
          <a:lstStyle/>
          <a:p>
            <a:fld id="{A57D9991-AB7F-4773-AC3D-DDBE6F03603F}" type="slidenum">
              <a:rPr lang="fr-CA" smtClean="0"/>
              <a:t>65</a:t>
            </a:fld>
            <a:endParaRPr lang="fr-CA" dirty="0"/>
          </a:p>
        </p:txBody>
      </p:sp>
    </p:spTree>
    <p:extLst>
      <p:ext uri="{BB962C8B-B14F-4D97-AF65-F5344CB8AC3E}">
        <p14:creationId xmlns:p14="http://schemas.microsoft.com/office/powerpoint/2010/main" val="320023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a:xfrm>
            <a:off x="457200" y="980728"/>
            <a:ext cx="8209987" cy="576064"/>
          </a:xfrm>
        </p:spPr>
        <p:txBody>
          <a:bodyPr/>
          <a:lstStyle/>
          <a:p>
            <a:r>
              <a:rPr lang="en-CA" noProof="0" dirty="0" smtClean="0"/>
              <a:t>Sale of goodwill/hybrid transaction update</a:t>
            </a:r>
          </a:p>
          <a:p>
            <a:endParaRPr lang="en-CA" noProof="0" dirty="0"/>
          </a:p>
        </p:txBody>
      </p:sp>
      <p:sp>
        <p:nvSpPr>
          <p:cNvPr id="3" name="Espace réservé du contenu 2"/>
          <p:cNvSpPr>
            <a:spLocks noGrp="1"/>
          </p:cNvSpPr>
          <p:nvPr>
            <p:ph idx="1"/>
          </p:nvPr>
        </p:nvSpPr>
        <p:spPr/>
        <p:txBody>
          <a:bodyPr/>
          <a:lstStyle/>
          <a:p>
            <a:pPr algn="just"/>
            <a:r>
              <a:rPr lang="en-CA" noProof="0" dirty="0" smtClean="0"/>
              <a:t>The sale of goodwill is now subject to passive income rates.</a:t>
            </a:r>
          </a:p>
          <a:p>
            <a:pPr algn="just"/>
            <a:endParaRPr lang="en-CA" noProof="0" dirty="0" smtClean="0"/>
          </a:p>
          <a:p>
            <a:pPr algn="just"/>
            <a:r>
              <a:rPr lang="en-CA" noProof="0" dirty="0" smtClean="0"/>
              <a:t>Thus, even though only 50% of the gain on the sale of goodwill is taxable, the tax rate is 50,57%, resulting in an immediate effective tax rate of 25,28%.</a:t>
            </a:r>
          </a:p>
          <a:p>
            <a:pPr algn="just"/>
            <a:endParaRPr lang="en-CA" noProof="0" dirty="0" smtClean="0"/>
          </a:p>
          <a:p>
            <a:pPr algn="just"/>
            <a:r>
              <a:rPr lang="en-CA" noProof="0" dirty="0" smtClean="0"/>
              <a:t>This eliminates the deferral.</a:t>
            </a:r>
            <a:endParaRPr lang="en-CA" noProof="0" dirty="0"/>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66</a:t>
            </a:fld>
            <a:endParaRPr lang="fr-CA" dirty="0"/>
          </a:p>
        </p:txBody>
      </p:sp>
    </p:spTree>
    <p:extLst>
      <p:ext uri="{BB962C8B-B14F-4D97-AF65-F5344CB8AC3E}">
        <p14:creationId xmlns:p14="http://schemas.microsoft.com/office/powerpoint/2010/main" val="36474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a:xfrm>
            <a:off x="457200" y="908720"/>
            <a:ext cx="8209987" cy="576064"/>
          </a:xfrm>
        </p:spPr>
        <p:txBody>
          <a:bodyPr/>
          <a:lstStyle/>
          <a:p>
            <a:r>
              <a:rPr lang="en-CA" noProof="0" dirty="0" smtClean="0"/>
              <a:t>Sale of goodwill/hybrid transaction update</a:t>
            </a:r>
          </a:p>
          <a:p>
            <a:endParaRPr lang="en-CA" noProof="0" dirty="0"/>
          </a:p>
        </p:txBody>
      </p:sp>
      <p:sp>
        <p:nvSpPr>
          <p:cNvPr id="3" name="Espace réservé du contenu 2"/>
          <p:cNvSpPr>
            <a:spLocks noGrp="1"/>
          </p:cNvSpPr>
          <p:nvPr>
            <p:ph idx="1"/>
          </p:nvPr>
        </p:nvSpPr>
        <p:spPr/>
        <p:txBody>
          <a:bodyPr>
            <a:normAutofit fontScale="92500" lnSpcReduction="10000"/>
          </a:bodyPr>
          <a:lstStyle/>
          <a:p>
            <a:pPr algn="just"/>
            <a:r>
              <a:rPr lang="en-CA" noProof="0" dirty="0" smtClean="0"/>
              <a:t>The deferral is still available in some circumstances.</a:t>
            </a:r>
          </a:p>
          <a:p>
            <a:pPr algn="just"/>
            <a:endParaRPr lang="en-CA" noProof="0" dirty="0" smtClean="0"/>
          </a:p>
          <a:p>
            <a:pPr algn="just"/>
            <a:r>
              <a:rPr lang="en-CA" noProof="0" dirty="0" smtClean="0"/>
              <a:t>A corporation which is not a Canadian-controlled private corporation pays tax at the rate of 26,8%, even on passive income.</a:t>
            </a:r>
          </a:p>
          <a:p>
            <a:pPr algn="just"/>
            <a:endParaRPr lang="en-CA" noProof="0" dirty="0" smtClean="0"/>
          </a:p>
          <a:p>
            <a:pPr algn="just"/>
            <a:r>
              <a:rPr lang="en-CA" noProof="0" dirty="0" smtClean="0"/>
              <a:t>For example, if the acquisition of a corporation by Americans is structured as a two-step transaction, it is possible to do an internal sale of goodwill (drop-down to a subsidiary), and the gain on the goodwill will be taxed at an effective tax rate of 13,4%.</a:t>
            </a:r>
          </a:p>
          <a:p>
            <a:pPr algn="just"/>
            <a:endParaRPr lang="en-CA" noProof="0" dirty="0" smtClean="0"/>
          </a:p>
          <a:p>
            <a:pPr algn="just"/>
            <a:r>
              <a:rPr lang="en-CA" noProof="0" dirty="0" smtClean="0"/>
              <a:t>Half of the gain on goodwill is still added to the CDA of the corporation, and can be paid tax-free to the shareholders.</a:t>
            </a:r>
            <a:endParaRPr lang="en-CA" noProof="0" dirty="0"/>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67</a:t>
            </a:fld>
            <a:endParaRPr lang="fr-CA" dirty="0"/>
          </a:p>
        </p:txBody>
      </p:sp>
    </p:spTree>
    <p:extLst>
      <p:ext uri="{BB962C8B-B14F-4D97-AF65-F5344CB8AC3E}">
        <p14:creationId xmlns:p14="http://schemas.microsoft.com/office/powerpoint/2010/main" val="617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CA" sz="4800" noProof="0" dirty="0" smtClean="0"/>
              <a:t>NEW                    BACK-TO-BACK SHAREHOLDERS LOAN RULES</a:t>
            </a:r>
            <a:endParaRPr lang="en-CA" sz="4800" noProof="0" dirty="0"/>
          </a:p>
        </p:txBody>
      </p:sp>
      <p:sp>
        <p:nvSpPr>
          <p:cNvPr id="8" name="Sous-titre 7"/>
          <p:cNvSpPr>
            <a:spLocks noGrp="1"/>
          </p:cNvSpPr>
          <p:nvPr>
            <p:ph type="subTitle" idx="1"/>
          </p:nvPr>
        </p:nvSpPr>
        <p:spPr/>
        <p:txBody>
          <a:bodyPr/>
          <a:lstStyle/>
          <a:p>
            <a:endParaRPr lang="fr-CA" dirty="0"/>
          </a:p>
        </p:txBody>
      </p:sp>
      <p:sp>
        <p:nvSpPr>
          <p:cNvPr id="2" name="Footer Placeholder 1"/>
          <p:cNvSpPr>
            <a:spLocks noGrp="1"/>
          </p:cNvSpPr>
          <p:nvPr>
            <p:ph type="ftr" sz="quarter" idx="11"/>
          </p:nvPr>
        </p:nvSpPr>
        <p:spPr/>
        <p:txBody>
          <a:bodyPr/>
          <a:lstStyle/>
          <a:p>
            <a:endParaRPr lang="fr-CA" dirty="0"/>
          </a:p>
        </p:txBody>
      </p:sp>
      <p:sp>
        <p:nvSpPr>
          <p:cNvPr id="3" name="Slide Number Placeholder 2"/>
          <p:cNvSpPr>
            <a:spLocks noGrp="1"/>
          </p:cNvSpPr>
          <p:nvPr>
            <p:ph type="sldNum" sz="quarter" idx="12"/>
          </p:nvPr>
        </p:nvSpPr>
        <p:spPr/>
        <p:txBody>
          <a:bodyPr/>
          <a:lstStyle/>
          <a:p>
            <a:fld id="{A57D9991-AB7F-4773-AC3D-DDBE6F03603F}" type="slidenum">
              <a:rPr lang="fr-CA" smtClean="0"/>
              <a:t>68</a:t>
            </a:fld>
            <a:endParaRPr lang="fr-CA" dirty="0"/>
          </a:p>
        </p:txBody>
      </p:sp>
    </p:spTree>
    <p:extLst>
      <p:ext uri="{BB962C8B-B14F-4D97-AF65-F5344CB8AC3E}">
        <p14:creationId xmlns:p14="http://schemas.microsoft.com/office/powerpoint/2010/main" val="13621700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a:xfrm>
            <a:off x="457200" y="980728"/>
            <a:ext cx="8209987" cy="576064"/>
          </a:xfrm>
        </p:spPr>
        <p:txBody>
          <a:bodyPr/>
          <a:lstStyle/>
          <a:p>
            <a:r>
              <a:rPr lang="en-CA" noProof="0" dirty="0" smtClean="0"/>
              <a:t>New back-to-back shareholders loan rules</a:t>
            </a:r>
          </a:p>
          <a:p>
            <a:endParaRPr lang="en-CA" noProof="0" dirty="0"/>
          </a:p>
        </p:txBody>
      </p:sp>
      <p:sp>
        <p:nvSpPr>
          <p:cNvPr id="3" name="Espace réservé du contenu 2"/>
          <p:cNvSpPr>
            <a:spLocks noGrp="1"/>
          </p:cNvSpPr>
          <p:nvPr>
            <p:ph idx="1"/>
          </p:nvPr>
        </p:nvSpPr>
        <p:spPr/>
        <p:txBody>
          <a:bodyPr>
            <a:normAutofit fontScale="92500" lnSpcReduction="10000"/>
          </a:bodyPr>
          <a:lstStyle/>
          <a:p>
            <a:pPr algn="just"/>
            <a:r>
              <a:rPr lang="en-CA" noProof="0" dirty="0" smtClean="0"/>
              <a:t>Subsection 15(2) of the Act provides that, where a corporation lends money to an individual shareholder, the shareholder must include the amount of the loan into his/her income.</a:t>
            </a:r>
          </a:p>
          <a:p>
            <a:pPr algn="just"/>
            <a:endParaRPr lang="en-CA" noProof="0" dirty="0" smtClean="0"/>
          </a:p>
          <a:p>
            <a:pPr algn="just"/>
            <a:r>
              <a:rPr lang="en-CA" noProof="0" dirty="0" smtClean="0"/>
              <a:t>Perceived abuse by the tax authorities when a financial institution is interposed. </a:t>
            </a:r>
          </a:p>
          <a:p>
            <a:pPr algn="just"/>
            <a:endParaRPr lang="en-CA" noProof="0" dirty="0" smtClean="0"/>
          </a:p>
          <a:p>
            <a:pPr algn="just"/>
            <a:r>
              <a:rPr lang="en-CA" noProof="0" dirty="0" smtClean="0"/>
              <a:t>New rules were announced in the 2016 Budget, effective March 22, 2016. </a:t>
            </a:r>
          </a:p>
          <a:p>
            <a:pPr algn="just"/>
            <a:endParaRPr lang="en-CA" noProof="0" dirty="0" smtClean="0"/>
          </a:p>
          <a:p>
            <a:pPr algn="just"/>
            <a:r>
              <a:rPr lang="en-CA" noProof="0" dirty="0" smtClean="0"/>
              <a:t>The new rules appear to have gotten a little too low on the radar screen.</a:t>
            </a:r>
          </a:p>
          <a:p>
            <a:pPr algn="just"/>
            <a:endParaRPr lang="en-CA" noProof="0" dirty="0"/>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69</a:t>
            </a:fld>
            <a:endParaRPr lang="fr-CA" dirty="0"/>
          </a:p>
        </p:txBody>
      </p:sp>
    </p:spTree>
    <p:extLst>
      <p:ext uri="{BB962C8B-B14F-4D97-AF65-F5344CB8AC3E}">
        <p14:creationId xmlns:p14="http://schemas.microsoft.com/office/powerpoint/2010/main" val="1777430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CA" b="1" dirty="0" smtClean="0"/>
              <a:t>What is Risk Management?</a:t>
            </a:r>
          </a:p>
          <a:p>
            <a:pPr lvl="1"/>
            <a:r>
              <a:rPr lang="en-CA" dirty="0" smtClean="0"/>
              <a:t>A set of connected ideas that are applied in practice as an orderly arrangement of actions in order to cover/prevent/deal with:</a:t>
            </a:r>
          </a:p>
          <a:p>
            <a:pPr lvl="2"/>
            <a:r>
              <a:rPr lang="en-CA" dirty="0" smtClean="0"/>
              <a:t>Different types of conduct – liability</a:t>
            </a:r>
          </a:p>
          <a:p>
            <a:pPr lvl="2"/>
            <a:r>
              <a:rPr lang="en-CA" dirty="0" smtClean="0"/>
              <a:t>Reputation damages</a:t>
            </a:r>
          </a:p>
          <a:p>
            <a:pPr lvl="2"/>
            <a:r>
              <a:rPr lang="en-CA" dirty="0" smtClean="0"/>
              <a:t>Environmental claims</a:t>
            </a:r>
          </a:p>
          <a:p>
            <a:pPr lvl="2"/>
            <a:r>
              <a:rPr lang="en-CA" dirty="0" smtClean="0"/>
              <a:t>Health and safety issues</a:t>
            </a:r>
          </a:p>
          <a:p>
            <a:pPr lvl="2"/>
            <a:r>
              <a:rPr lang="en-CA" dirty="0" smtClean="0"/>
              <a:t>Business interruption</a:t>
            </a:r>
          </a:p>
          <a:p>
            <a:pPr lvl="2"/>
            <a:r>
              <a:rPr lang="en-CA" dirty="0" smtClean="0"/>
              <a:t>Ethical issues</a:t>
            </a:r>
          </a:p>
          <a:p>
            <a:pPr lvl="2"/>
            <a:endParaRPr lang="en-CA" dirty="0" smtClean="0"/>
          </a:p>
          <a:p>
            <a:r>
              <a:rPr lang="en-CA" b="1" dirty="0" smtClean="0"/>
              <a:t>Role of Risk Management</a:t>
            </a:r>
          </a:p>
          <a:p>
            <a:pPr lvl="1"/>
            <a:r>
              <a:rPr lang="en-CA" u="sng" dirty="0" smtClean="0"/>
              <a:t>Value creation</a:t>
            </a:r>
            <a:r>
              <a:rPr lang="en-CA" dirty="0" smtClean="0"/>
              <a:t>: Optimise outcomes such as profit objectives, return on investment and performance measures</a:t>
            </a:r>
          </a:p>
          <a:p>
            <a:pPr lvl="1"/>
            <a:r>
              <a:rPr lang="en-CA" u="sng" dirty="0" smtClean="0"/>
              <a:t>Loss prevention</a:t>
            </a:r>
            <a:endParaRPr lang="en-CA" dirty="0" smtClean="0"/>
          </a:p>
          <a:p>
            <a:pPr lvl="1"/>
            <a:r>
              <a:rPr lang="en-CA" u="sng" dirty="0" smtClean="0"/>
              <a:t>Improve decision taking:</a:t>
            </a:r>
            <a:r>
              <a:rPr lang="en-CA" dirty="0" smtClean="0"/>
              <a:t> effective and comprehensive risk management facilitates improved risk taking analysis</a:t>
            </a:r>
            <a:endParaRPr lang="fr-FR" u="sng" dirty="0"/>
          </a:p>
        </p:txBody>
      </p:sp>
      <p:sp>
        <p:nvSpPr>
          <p:cNvPr id="3" name="Titre 2"/>
          <p:cNvSpPr>
            <a:spLocks noGrp="1"/>
          </p:cNvSpPr>
          <p:nvPr>
            <p:ph type="title"/>
          </p:nvPr>
        </p:nvSpPr>
        <p:spPr/>
        <p:txBody>
          <a:bodyPr/>
          <a:lstStyle/>
          <a:p>
            <a:r>
              <a:rPr lang="en-CA" sz="3900" dirty="0" smtClean="0"/>
              <a:t>Risk Management</a:t>
            </a:r>
            <a:endParaRPr lang="fr-FR" sz="3900" dirty="0"/>
          </a:p>
        </p:txBody>
      </p:sp>
      <p:sp>
        <p:nvSpPr>
          <p:cNvPr id="4" name="Espace réservé du texte 3"/>
          <p:cNvSpPr>
            <a:spLocks noGrp="1"/>
          </p:cNvSpPr>
          <p:nvPr>
            <p:ph type="body" sz="quarter" idx="12"/>
          </p:nvPr>
        </p:nvSpPr>
        <p:spPr/>
        <p:txBody>
          <a:bodyPr/>
          <a:lstStyle/>
          <a:p>
            <a:endParaRPr lang="fr-FR" dirty="0"/>
          </a:p>
        </p:txBody>
      </p:sp>
      <p:sp>
        <p:nvSpPr>
          <p:cNvPr id="5" name="Espace réservé du texte 4"/>
          <p:cNvSpPr>
            <a:spLocks noGrp="1"/>
          </p:cNvSpPr>
          <p:nvPr>
            <p:ph type="body" sz="quarter" idx="13"/>
          </p:nvPr>
        </p:nvSpPr>
        <p:spPr/>
        <p:txBody>
          <a:bodyPr/>
          <a:lstStyle/>
          <a:p>
            <a:endParaRPr lang="fr-FR" dirty="0"/>
          </a:p>
        </p:txBody>
      </p:sp>
    </p:spTree>
    <p:extLst>
      <p:ext uri="{BB962C8B-B14F-4D97-AF65-F5344CB8AC3E}">
        <p14:creationId xmlns:p14="http://schemas.microsoft.com/office/powerpoint/2010/main" val="211178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a:xfrm>
            <a:off x="457200" y="980728"/>
            <a:ext cx="8209987" cy="576064"/>
          </a:xfrm>
        </p:spPr>
        <p:txBody>
          <a:bodyPr/>
          <a:lstStyle/>
          <a:p>
            <a:r>
              <a:rPr lang="en-CA" noProof="0" dirty="0" smtClean="0"/>
              <a:t>New back-to-back shareholders loan rules</a:t>
            </a:r>
          </a:p>
          <a:p>
            <a:endParaRPr lang="en-CA" noProof="0" dirty="0"/>
          </a:p>
        </p:txBody>
      </p:sp>
      <p:sp>
        <p:nvSpPr>
          <p:cNvPr id="3" name="Espace réservé du contenu 2"/>
          <p:cNvSpPr>
            <a:spLocks noGrp="1"/>
          </p:cNvSpPr>
          <p:nvPr>
            <p:ph idx="1"/>
          </p:nvPr>
        </p:nvSpPr>
        <p:spPr/>
        <p:txBody>
          <a:bodyPr>
            <a:normAutofit fontScale="85000" lnSpcReduction="10000"/>
          </a:bodyPr>
          <a:lstStyle/>
          <a:p>
            <a:pPr algn="just"/>
            <a:r>
              <a:rPr lang="en-CA" noProof="0" dirty="0" smtClean="0"/>
              <a:t>For example, if a third party (bank, for example) lends money to an individual, and a corporation grants surety over one of its assets to secure the loan, the new rules may apply, and cause a 15(2) income inclusion for the individual.</a:t>
            </a:r>
          </a:p>
          <a:p>
            <a:pPr algn="just"/>
            <a:endParaRPr lang="en-CA" noProof="0" dirty="0" smtClean="0"/>
          </a:p>
          <a:p>
            <a:pPr algn="just"/>
            <a:r>
              <a:rPr lang="en-CA" noProof="0" dirty="0" smtClean="0"/>
              <a:t>The problem arises where the security applies to other indebtedness.</a:t>
            </a:r>
          </a:p>
          <a:p>
            <a:pPr algn="just"/>
            <a:endParaRPr lang="en-CA" noProof="0" dirty="0" smtClean="0"/>
          </a:p>
          <a:p>
            <a:pPr algn="just"/>
            <a:r>
              <a:rPr lang="en-CA" noProof="0" dirty="0" smtClean="0"/>
              <a:t>For example, if the security applies to « all amounts which may be owing by the individual from time to time » (as is very often the case!), and the individual has other credit facilities (line of credit, personal loan, etc...) the new rules are triggered.</a:t>
            </a:r>
          </a:p>
          <a:p>
            <a:pPr algn="just"/>
            <a:endParaRPr lang="en-CA" noProof="0" dirty="0" smtClean="0"/>
          </a:p>
          <a:p>
            <a:pPr algn="just"/>
            <a:r>
              <a:rPr lang="en-CA" noProof="0" dirty="0" smtClean="0"/>
              <a:t>The new rules apply to existing situations as at March 22, 2016, not just loans made after that date.</a:t>
            </a:r>
          </a:p>
          <a:p>
            <a:pPr algn="just"/>
            <a:endParaRPr lang="en-CA" noProof="0" dirty="0"/>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70</a:t>
            </a:fld>
            <a:endParaRPr lang="fr-CA" dirty="0"/>
          </a:p>
        </p:txBody>
      </p:sp>
    </p:spTree>
    <p:extLst>
      <p:ext uri="{BB962C8B-B14F-4D97-AF65-F5344CB8AC3E}">
        <p14:creationId xmlns:p14="http://schemas.microsoft.com/office/powerpoint/2010/main" val="165390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a:xfrm>
            <a:off x="457200" y="980728"/>
            <a:ext cx="8209987" cy="576064"/>
          </a:xfrm>
        </p:spPr>
        <p:txBody>
          <a:bodyPr/>
          <a:lstStyle/>
          <a:p>
            <a:r>
              <a:rPr lang="en-CA" noProof="0" dirty="0" smtClean="0"/>
              <a:t>New back-to-back shareholders loan rules</a:t>
            </a:r>
          </a:p>
          <a:p>
            <a:endParaRPr lang="en-CA" noProof="0" dirty="0"/>
          </a:p>
        </p:txBody>
      </p:sp>
      <p:sp>
        <p:nvSpPr>
          <p:cNvPr id="3" name="Espace réservé du contenu 2"/>
          <p:cNvSpPr>
            <a:spLocks noGrp="1"/>
          </p:cNvSpPr>
          <p:nvPr>
            <p:ph idx="1"/>
          </p:nvPr>
        </p:nvSpPr>
        <p:spPr/>
        <p:txBody>
          <a:bodyPr/>
          <a:lstStyle/>
          <a:p>
            <a:pPr algn="just"/>
            <a:r>
              <a:rPr lang="en-CA" noProof="0" dirty="0" smtClean="0"/>
              <a:t>Existing credit and surety facilities should be reviewed.</a:t>
            </a:r>
          </a:p>
          <a:p>
            <a:pPr algn="just"/>
            <a:endParaRPr lang="en-CA" noProof="0" dirty="0" smtClean="0"/>
          </a:p>
          <a:p>
            <a:pPr algn="just"/>
            <a:r>
              <a:rPr lang="en-CA" noProof="0" dirty="0" smtClean="0"/>
              <a:t>An example where the new rules may apply is where an individual borrows money from a bank, and a corporation grants an hypothec over a life insurance policy held by the corporation as surety for the loan.</a:t>
            </a:r>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71</a:t>
            </a:fld>
            <a:endParaRPr lang="fr-CA" dirty="0"/>
          </a:p>
        </p:txBody>
      </p:sp>
    </p:spTree>
    <p:extLst>
      <p:ext uri="{BB962C8B-B14F-4D97-AF65-F5344CB8AC3E}">
        <p14:creationId xmlns:p14="http://schemas.microsoft.com/office/powerpoint/2010/main" val="187029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CA" sz="4800" noProof="0" dirty="0" smtClean="0"/>
              <a:t>IMPORTANT DEVELOPMENT IN ESTATE PLANNING</a:t>
            </a:r>
            <a:endParaRPr lang="en-CA" sz="4800" noProof="0" dirty="0"/>
          </a:p>
        </p:txBody>
      </p:sp>
      <p:sp>
        <p:nvSpPr>
          <p:cNvPr id="9" name="Sous-titre 8"/>
          <p:cNvSpPr>
            <a:spLocks noGrp="1"/>
          </p:cNvSpPr>
          <p:nvPr>
            <p:ph type="subTitle" idx="1"/>
          </p:nvPr>
        </p:nvSpPr>
        <p:spPr/>
        <p:txBody>
          <a:bodyPr/>
          <a:lstStyle/>
          <a:p>
            <a:endParaRPr lang="fr-CA" dirty="0"/>
          </a:p>
        </p:txBody>
      </p:sp>
      <p:sp>
        <p:nvSpPr>
          <p:cNvPr id="2" name="Footer Placeholder 1"/>
          <p:cNvSpPr>
            <a:spLocks noGrp="1"/>
          </p:cNvSpPr>
          <p:nvPr>
            <p:ph type="ftr" sz="quarter" idx="11"/>
          </p:nvPr>
        </p:nvSpPr>
        <p:spPr/>
        <p:txBody>
          <a:bodyPr/>
          <a:lstStyle/>
          <a:p>
            <a:endParaRPr lang="fr-CA" dirty="0"/>
          </a:p>
        </p:txBody>
      </p:sp>
      <p:sp>
        <p:nvSpPr>
          <p:cNvPr id="3" name="Slide Number Placeholder 2"/>
          <p:cNvSpPr>
            <a:spLocks noGrp="1"/>
          </p:cNvSpPr>
          <p:nvPr>
            <p:ph type="sldNum" sz="quarter" idx="12"/>
          </p:nvPr>
        </p:nvSpPr>
        <p:spPr/>
        <p:txBody>
          <a:bodyPr/>
          <a:lstStyle/>
          <a:p>
            <a:fld id="{A57D9991-AB7F-4773-AC3D-DDBE6F03603F}" type="slidenum">
              <a:rPr lang="fr-CA" smtClean="0"/>
              <a:t>72</a:t>
            </a:fld>
            <a:endParaRPr lang="fr-CA" dirty="0"/>
          </a:p>
        </p:txBody>
      </p:sp>
    </p:spTree>
    <p:extLst>
      <p:ext uri="{BB962C8B-B14F-4D97-AF65-F5344CB8AC3E}">
        <p14:creationId xmlns:p14="http://schemas.microsoft.com/office/powerpoint/2010/main" val="29382884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a:xfrm>
            <a:off x="457200" y="980728"/>
            <a:ext cx="8209987" cy="576064"/>
          </a:xfrm>
        </p:spPr>
        <p:txBody>
          <a:bodyPr/>
          <a:lstStyle/>
          <a:p>
            <a:r>
              <a:rPr lang="en-CA" noProof="0" dirty="0" smtClean="0"/>
              <a:t>Important development in estate planning</a:t>
            </a:r>
          </a:p>
          <a:p>
            <a:endParaRPr lang="en-CA" noProof="0" dirty="0"/>
          </a:p>
        </p:txBody>
      </p:sp>
      <p:sp>
        <p:nvSpPr>
          <p:cNvPr id="3" name="Espace réservé du contenu 2"/>
          <p:cNvSpPr>
            <a:spLocks noGrp="1"/>
          </p:cNvSpPr>
          <p:nvPr>
            <p:ph idx="1"/>
          </p:nvPr>
        </p:nvSpPr>
        <p:spPr/>
        <p:txBody>
          <a:bodyPr/>
          <a:lstStyle/>
          <a:p>
            <a:pPr algn="just"/>
            <a:endParaRPr lang="en-CA" noProof="0" dirty="0" smtClean="0"/>
          </a:p>
          <a:p>
            <a:pPr algn="just"/>
            <a:r>
              <a:rPr lang="en-CA" noProof="0" dirty="0" smtClean="0"/>
              <a:t>On February 21, 2017, Quebec announced a new measure which allows significant stakeholders in public corporations which have and maintain a significant Quebec presence to defer taxes on death (or on the 21st anniversary of a trust).</a:t>
            </a:r>
          </a:p>
          <a:p>
            <a:pPr algn="just"/>
            <a:endParaRPr lang="en-CA" noProof="0" dirty="0" smtClean="0"/>
          </a:p>
          <a:p>
            <a:pPr algn="just"/>
            <a:r>
              <a:rPr lang="en-CA" noProof="0" dirty="0" smtClean="0"/>
              <a:t>The deferral is a maximum of 20 years: no tax is paid, and no interest is charged.</a:t>
            </a:r>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73</a:t>
            </a:fld>
            <a:endParaRPr lang="fr-CA" dirty="0"/>
          </a:p>
        </p:txBody>
      </p:sp>
    </p:spTree>
    <p:extLst>
      <p:ext uri="{BB962C8B-B14F-4D97-AF65-F5344CB8AC3E}">
        <p14:creationId xmlns:p14="http://schemas.microsoft.com/office/powerpoint/2010/main" val="12198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a:xfrm>
            <a:off x="457200" y="980728"/>
            <a:ext cx="8209987" cy="576064"/>
          </a:xfrm>
        </p:spPr>
        <p:txBody>
          <a:bodyPr/>
          <a:lstStyle/>
          <a:p>
            <a:r>
              <a:rPr lang="en-CA" noProof="0" dirty="0" smtClean="0"/>
              <a:t>Important development in estate planning</a:t>
            </a:r>
          </a:p>
          <a:p>
            <a:endParaRPr lang="en-CA" noProof="0" dirty="0"/>
          </a:p>
        </p:txBody>
      </p:sp>
      <p:sp>
        <p:nvSpPr>
          <p:cNvPr id="3" name="Espace réservé du contenu 2"/>
          <p:cNvSpPr>
            <a:spLocks noGrp="1"/>
          </p:cNvSpPr>
          <p:nvPr>
            <p:ph idx="1"/>
          </p:nvPr>
        </p:nvSpPr>
        <p:spPr/>
        <p:txBody>
          <a:bodyPr>
            <a:normAutofit/>
          </a:bodyPr>
          <a:lstStyle/>
          <a:p>
            <a:pPr algn="just"/>
            <a:r>
              <a:rPr lang="en-CA" noProof="0" dirty="0" smtClean="0"/>
              <a:t>The deferral applies where the deceased owned (along with related individuals and entities) more than 33% of the voting shares of:</a:t>
            </a:r>
          </a:p>
          <a:p>
            <a:pPr algn="just"/>
            <a:endParaRPr lang="en-CA" noProof="0" dirty="0" smtClean="0"/>
          </a:p>
          <a:p>
            <a:pPr marL="457200" lvl="1" indent="0" algn="just">
              <a:buNone/>
            </a:pPr>
            <a:r>
              <a:rPr lang="en-CA" noProof="0" dirty="0" smtClean="0"/>
              <a:t>A) a publicly-traded corporation;</a:t>
            </a:r>
          </a:p>
          <a:p>
            <a:pPr algn="just"/>
            <a:endParaRPr lang="en-CA" noProof="0" dirty="0" smtClean="0"/>
          </a:p>
          <a:p>
            <a:pPr marL="457200" lvl="1" indent="0" algn="just">
              <a:buNone/>
            </a:pPr>
            <a:r>
              <a:rPr lang="en-CA" noProof="0" dirty="0" smtClean="0"/>
              <a:t>B) that has its head office in Quebec; and</a:t>
            </a:r>
          </a:p>
          <a:p>
            <a:pPr algn="just"/>
            <a:endParaRPr lang="en-CA" noProof="0" dirty="0" smtClean="0"/>
          </a:p>
          <a:p>
            <a:pPr marL="457200" lvl="1" indent="0" algn="just">
              <a:buNone/>
            </a:pPr>
            <a:r>
              <a:rPr lang="en-CA" noProof="0" dirty="0" smtClean="0"/>
              <a:t>C) that maintains a significant presence in Quebec.</a:t>
            </a:r>
          </a:p>
          <a:p>
            <a:pPr algn="just"/>
            <a:endParaRPr lang="en-CA" noProof="0" dirty="0"/>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74</a:t>
            </a:fld>
            <a:endParaRPr lang="fr-CA" dirty="0"/>
          </a:p>
        </p:txBody>
      </p:sp>
    </p:spTree>
    <p:extLst>
      <p:ext uri="{BB962C8B-B14F-4D97-AF65-F5344CB8AC3E}">
        <p14:creationId xmlns:p14="http://schemas.microsoft.com/office/powerpoint/2010/main" val="12098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a:xfrm>
            <a:off x="457200" y="980728"/>
            <a:ext cx="8209987" cy="576064"/>
          </a:xfrm>
        </p:spPr>
        <p:txBody>
          <a:bodyPr/>
          <a:lstStyle/>
          <a:p>
            <a:r>
              <a:rPr lang="en-CA" noProof="0" dirty="0" smtClean="0"/>
              <a:t>Important development in estate planning</a:t>
            </a:r>
          </a:p>
          <a:p>
            <a:endParaRPr lang="en-CA" noProof="0" dirty="0"/>
          </a:p>
        </p:txBody>
      </p:sp>
      <p:sp>
        <p:nvSpPr>
          <p:cNvPr id="3" name="Espace réservé du contenu 2"/>
          <p:cNvSpPr>
            <a:spLocks noGrp="1"/>
          </p:cNvSpPr>
          <p:nvPr>
            <p:ph idx="1"/>
          </p:nvPr>
        </p:nvSpPr>
        <p:spPr/>
        <p:txBody>
          <a:bodyPr>
            <a:normAutofit/>
          </a:bodyPr>
          <a:lstStyle/>
          <a:p>
            <a:pPr algn="just"/>
            <a:r>
              <a:rPr lang="en-CA" noProof="0" dirty="0" smtClean="0"/>
              <a:t>What is a significant presence?</a:t>
            </a:r>
          </a:p>
          <a:p>
            <a:pPr algn="just"/>
            <a:endParaRPr lang="en-CA" noProof="0" dirty="0" smtClean="0"/>
          </a:p>
          <a:p>
            <a:pPr lvl="1" algn="just"/>
            <a:r>
              <a:rPr lang="en-CA" noProof="0" dirty="0" smtClean="0"/>
              <a:t>The payroll of the corporation’s Quebec employees (the « Quebec Payroll ») will be computed, for the year in which death (of the 21</a:t>
            </a:r>
            <a:r>
              <a:rPr lang="en-CA" baseline="30000" noProof="0" dirty="0" smtClean="0"/>
              <a:t>st</a:t>
            </a:r>
            <a:r>
              <a:rPr lang="en-CA" noProof="0" dirty="0" smtClean="0"/>
              <a:t> anniversary) occurs.</a:t>
            </a:r>
          </a:p>
          <a:p>
            <a:pPr algn="just"/>
            <a:endParaRPr lang="en-CA" noProof="0" dirty="0" smtClean="0"/>
          </a:p>
          <a:p>
            <a:pPr lvl="1" algn="just"/>
            <a:r>
              <a:rPr lang="en-CA" noProof="0" dirty="0" smtClean="0"/>
              <a:t>To be considered to have maintained its presence in Quebec, the corporation’s current Quebec Payroll will need to represent at least 75% of the original Quebec Payroll.</a:t>
            </a:r>
          </a:p>
          <a:p>
            <a:pPr algn="just"/>
            <a:endParaRPr lang="en-CA" noProof="0" dirty="0" smtClean="0"/>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75</a:t>
            </a:fld>
            <a:endParaRPr lang="fr-CA" dirty="0"/>
          </a:p>
        </p:txBody>
      </p:sp>
    </p:spTree>
    <p:extLst>
      <p:ext uri="{BB962C8B-B14F-4D97-AF65-F5344CB8AC3E}">
        <p14:creationId xmlns:p14="http://schemas.microsoft.com/office/powerpoint/2010/main" val="364074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a:xfrm>
            <a:off x="457200" y="980728"/>
            <a:ext cx="8209987" cy="576064"/>
          </a:xfrm>
        </p:spPr>
        <p:txBody>
          <a:bodyPr/>
          <a:lstStyle/>
          <a:p>
            <a:r>
              <a:rPr lang="en-CA" noProof="0" dirty="0" smtClean="0"/>
              <a:t>Important development in estate planning</a:t>
            </a:r>
          </a:p>
          <a:p>
            <a:endParaRPr lang="en-CA" noProof="0" dirty="0"/>
          </a:p>
        </p:txBody>
      </p:sp>
      <p:sp>
        <p:nvSpPr>
          <p:cNvPr id="3" name="Espace réservé du contenu 2"/>
          <p:cNvSpPr>
            <a:spLocks noGrp="1"/>
          </p:cNvSpPr>
          <p:nvPr>
            <p:ph idx="1"/>
          </p:nvPr>
        </p:nvSpPr>
        <p:spPr/>
        <p:txBody>
          <a:bodyPr/>
          <a:lstStyle/>
          <a:p>
            <a:endParaRPr lang="en-CA" noProof="0" dirty="0" smtClean="0"/>
          </a:p>
          <a:p>
            <a:r>
              <a:rPr lang="en-CA" noProof="0" dirty="0" smtClean="0"/>
              <a:t>This is a good start!</a:t>
            </a:r>
          </a:p>
          <a:p>
            <a:endParaRPr lang="en-CA" noProof="0" dirty="0" smtClean="0"/>
          </a:p>
          <a:p>
            <a:r>
              <a:rPr lang="en-CA" noProof="0" dirty="0" smtClean="0"/>
              <a:t>Are the Feds going to do anything?</a:t>
            </a:r>
          </a:p>
          <a:p>
            <a:endParaRPr lang="en-CA" noProof="0" dirty="0" smtClean="0"/>
          </a:p>
          <a:p>
            <a:r>
              <a:rPr lang="en-CA" noProof="0" dirty="0" smtClean="0"/>
              <a:t>This issue is even bigger for large private corporation shareholders. Let’s get to work!</a:t>
            </a:r>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76</a:t>
            </a:fld>
            <a:endParaRPr lang="fr-CA" dirty="0"/>
          </a:p>
        </p:txBody>
      </p:sp>
    </p:spTree>
    <p:extLst>
      <p:ext uri="{BB962C8B-B14F-4D97-AF65-F5344CB8AC3E}">
        <p14:creationId xmlns:p14="http://schemas.microsoft.com/office/powerpoint/2010/main" val="6165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CA" sz="4000" noProof="0" dirty="0" smtClean="0"/>
              <a:t>CRYPTO-MANIA!</a:t>
            </a:r>
            <a:endParaRPr lang="en-CA" sz="4000" noProof="0" dirty="0"/>
          </a:p>
        </p:txBody>
      </p:sp>
      <p:sp>
        <p:nvSpPr>
          <p:cNvPr id="8" name="Sous-titre 7"/>
          <p:cNvSpPr>
            <a:spLocks noGrp="1"/>
          </p:cNvSpPr>
          <p:nvPr>
            <p:ph type="subTitle" idx="1"/>
          </p:nvPr>
        </p:nvSpPr>
        <p:spPr/>
        <p:txBody>
          <a:bodyPr/>
          <a:lstStyle/>
          <a:p>
            <a:endParaRPr lang="fr-CA" dirty="0"/>
          </a:p>
        </p:txBody>
      </p:sp>
      <p:sp>
        <p:nvSpPr>
          <p:cNvPr id="2" name="Footer Placeholder 1"/>
          <p:cNvSpPr>
            <a:spLocks noGrp="1"/>
          </p:cNvSpPr>
          <p:nvPr>
            <p:ph type="ftr" sz="quarter" idx="11"/>
          </p:nvPr>
        </p:nvSpPr>
        <p:spPr/>
        <p:txBody>
          <a:bodyPr/>
          <a:lstStyle/>
          <a:p>
            <a:endParaRPr lang="fr-CA" dirty="0"/>
          </a:p>
        </p:txBody>
      </p:sp>
      <p:sp>
        <p:nvSpPr>
          <p:cNvPr id="3" name="Slide Number Placeholder 2"/>
          <p:cNvSpPr>
            <a:spLocks noGrp="1"/>
          </p:cNvSpPr>
          <p:nvPr>
            <p:ph type="sldNum" sz="quarter" idx="12"/>
          </p:nvPr>
        </p:nvSpPr>
        <p:spPr/>
        <p:txBody>
          <a:bodyPr/>
          <a:lstStyle/>
          <a:p>
            <a:fld id="{A57D9991-AB7F-4773-AC3D-DDBE6F03603F}" type="slidenum">
              <a:rPr lang="fr-CA" smtClean="0"/>
              <a:t>77</a:t>
            </a:fld>
            <a:endParaRPr lang="fr-CA" dirty="0"/>
          </a:p>
        </p:txBody>
      </p:sp>
    </p:spTree>
    <p:extLst>
      <p:ext uri="{BB962C8B-B14F-4D97-AF65-F5344CB8AC3E}">
        <p14:creationId xmlns:p14="http://schemas.microsoft.com/office/powerpoint/2010/main" val="37055916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a:xfrm>
            <a:off x="457200" y="980728"/>
            <a:ext cx="8209987" cy="576064"/>
          </a:xfrm>
        </p:spPr>
        <p:txBody>
          <a:bodyPr/>
          <a:lstStyle/>
          <a:p>
            <a:r>
              <a:rPr lang="en-CA" noProof="0" dirty="0" smtClean="0"/>
              <a:t>Crypto-mania!</a:t>
            </a:r>
          </a:p>
          <a:p>
            <a:endParaRPr lang="en-CA" noProof="0" dirty="0"/>
          </a:p>
        </p:txBody>
      </p:sp>
      <p:sp>
        <p:nvSpPr>
          <p:cNvPr id="3" name="Espace réservé du contenu 2"/>
          <p:cNvSpPr>
            <a:spLocks noGrp="1"/>
          </p:cNvSpPr>
          <p:nvPr>
            <p:ph idx="1"/>
          </p:nvPr>
        </p:nvSpPr>
        <p:spPr/>
        <p:txBody>
          <a:bodyPr/>
          <a:lstStyle/>
          <a:p>
            <a:pPr algn="just"/>
            <a:r>
              <a:rPr lang="en-CA" noProof="0" dirty="0" smtClean="0"/>
              <a:t>Market Cap for all crypto currencies (Bitcoin, etc...) has increased by 400% in 2017 (20 Billions to 100 Billions).</a:t>
            </a:r>
          </a:p>
          <a:p>
            <a:pPr algn="just"/>
            <a:endParaRPr lang="en-CA" noProof="0" dirty="0" smtClean="0"/>
          </a:p>
          <a:p>
            <a:pPr algn="just"/>
            <a:r>
              <a:rPr lang="en-CA" noProof="0" dirty="0" smtClean="0"/>
              <a:t>For example, Ethereum (Eth) has increased from $8 USD to $250 USD since January 1, 2017.</a:t>
            </a:r>
          </a:p>
          <a:p>
            <a:pPr algn="just"/>
            <a:endParaRPr lang="en-CA" noProof="0" dirty="0" smtClean="0"/>
          </a:p>
          <a:p>
            <a:pPr algn="just"/>
            <a:r>
              <a:rPr lang="en-CA" noProof="0" dirty="0" smtClean="0"/>
              <a:t>How are such gains taxed?</a:t>
            </a:r>
          </a:p>
          <a:p>
            <a:pPr algn="just"/>
            <a:endParaRPr lang="en-CA" noProof="0" dirty="0" smtClean="0"/>
          </a:p>
          <a:p>
            <a:pPr algn="just"/>
            <a:endParaRPr lang="en-CA" noProof="0" dirty="0" smtClean="0"/>
          </a:p>
          <a:p>
            <a:pPr algn="just"/>
            <a:endParaRPr lang="en-CA" noProof="0" dirty="0"/>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78</a:t>
            </a:fld>
            <a:endParaRPr lang="fr-CA" dirty="0"/>
          </a:p>
        </p:txBody>
      </p:sp>
    </p:spTree>
    <p:extLst>
      <p:ext uri="{BB962C8B-B14F-4D97-AF65-F5344CB8AC3E}">
        <p14:creationId xmlns:p14="http://schemas.microsoft.com/office/powerpoint/2010/main" val="180351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a:xfrm>
            <a:off x="457200" y="980728"/>
            <a:ext cx="8209987" cy="576064"/>
          </a:xfrm>
        </p:spPr>
        <p:txBody>
          <a:bodyPr/>
          <a:lstStyle/>
          <a:p>
            <a:r>
              <a:rPr lang="en-CA" noProof="0" dirty="0" smtClean="0"/>
              <a:t>Crypto-mania!</a:t>
            </a:r>
          </a:p>
          <a:p>
            <a:endParaRPr lang="en-CA" noProof="0" dirty="0"/>
          </a:p>
        </p:txBody>
      </p:sp>
      <p:sp>
        <p:nvSpPr>
          <p:cNvPr id="3" name="Espace réservé du contenu 2"/>
          <p:cNvSpPr>
            <a:spLocks noGrp="1"/>
          </p:cNvSpPr>
          <p:nvPr>
            <p:ph idx="1"/>
          </p:nvPr>
        </p:nvSpPr>
        <p:spPr/>
        <p:txBody>
          <a:bodyPr>
            <a:normAutofit fontScale="70000" lnSpcReduction="20000"/>
          </a:bodyPr>
          <a:lstStyle/>
          <a:p>
            <a:pPr algn="just"/>
            <a:r>
              <a:rPr lang="en-US" dirty="0"/>
              <a:t>CRA does not consider </a:t>
            </a:r>
            <a:r>
              <a:rPr lang="en-US" dirty="0" smtClean="0"/>
              <a:t>virtual currencies </a:t>
            </a:r>
            <a:r>
              <a:rPr lang="en-US" dirty="0"/>
              <a:t>to be </a:t>
            </a:r>
            <a:r>
              <a:rPr lang="en-US" dirty="0" smtClean="0"/>
              <a:t>money</a:t>
            </a:r>
          </a:p>
          <a:p>
            <a:pPr algn="just"/>
            <a:endParaRPr lang="en-US" dirty="0" smtClean="0"/>
          </a:p>
          <a:p>
            <a:pPr lvl="1" algn="just"/>
            <a:r>
              <a:rPr lang="en-US" dirty="0"/>
              <a:t>“Virtual currencies, such as Bitcoins, are not considered to be a currency issued by a government of a country, such as American dollars. As such, </a:t>
            </a:r>
            <a:r>
              <a:rPr lang="en-US" u="sng" dirty="0"/>
              <a:t>they are generally treated as a commodity for purposes of the Income Tax Act</a:t>
            </a:r>
            <a:r>
              <a:rPr lang="en-US" u="sng" dirty="0" smtClean="0"/>
              <a:t>.</a:t>
            </a:r>
            <a:r>
              <a:rPr lang="en-US" dirty="0" smtClean="0"/>
              <a:t>”</a:t>
            </a:r>
          </a:p>
          <a:p>
            <a:pPr lvl="1" algn="just"/>
            <a:endParaRPr lang="en-US" dirty="0"/>
          </a:p>
          <a:p>
            <a:pPr lvl="1" algn="just"/>
            <a:r>
              <a:rPr lang="en-US" dirty="0" smtClean="0"/>
              <a:t>≠ qualified </a:t>
            </a:r>
            <a:r>
              <a:rPr lang="en-US" dirty="0"/>
              <a:t>investment </a:t>
            </a:r>
            <a:r>
              <a:rPr lang="en-US" dirty="0" smtClean="0"/>
              <a:t>for </a:t>
            </a:r>
            <a:r>
              <a:rPr lang="en-US" dirty="0"/>
              <a:t>RRSPs, RESPs, RRIFs, RDSPs and </a:t>
            </a:r>
            <a:r>
              <a:rPr lang="en-US" dirty="0" smtClean="0"/>
              <a:t>TFSAs</a:t>
            </a:r>
          </a:p>
          <a:p>
            <a:pPr lvl="1" algn="just"/>
            <a:endParaRPr lang="en-US" dirty="0"/>
          </a:p>
          <a:p>
            <a:pPr algn="just"/>
            <a:r>
              <a:rPr lang="en-US" dirty="0" smtClean="0"/>
              <a:t>Using virtual currencies to </a:t>
            </a:r>
            <a:r>
              <a:rPr lang="en-US" dirty="0"/>
              <a:t>purchase goods or services </a:t>
            </a:r>
            <a:r>
              <a:rPr lang="en-US" dirty="0" smtClean="0"/>
              <a:t>is considered by CRA as </a:t>
            </a:r>
            <a:r>
              <a:rPr lang="en-US" dirty="0"/>
              <a:t>a form of barter transaction</a:t>
            </a:r>
            <a:r>
              <a:rPr lang="en-US" dirty="0" smtClean="0"/>
              <a:t>.</a:t>
            </a:r>
          </a:p>
          <a:p>
            <a:pPr algn="just"/>
            <a:endParaRPr lang="en-US" dirty="0" smtClean="0"/>
          </a:p>
          <a:p>
            <a:pPr lvl="1" algn="just"/>
            <a:r>
              <a:rPr lang="en-US" dirty="0" smtClean="0"/>
              <a:t>“Where </a:t>
            </a:r>
            <a:r>
              <a:rPr lang="en-US" dirty="0"/>
              <a:t>digital currency is used to pay for goods or services</a:t>
            </a:r>
            <a:r>
              <a:rPr lang="en-US" u="sng" dirty="0"/>
              <a:t>, the rules for barter transactions apply.</a:t>
            </a:r>
            <a:r>
              <a:rPr lang="en-US" dirty="0"/>
              <a:t> A barter transaction occurs when any two persons agree to exchange goods or services and carry out that exchange without using legal currency. For example, paying for movies with digital currency is a barter transaction. The value of the movies purchased using digital currency must be included in the seller's income for tax purposes. The amount to be included would be the value of the movies in Canadian dollars</a:t>
            </a:r>
            <a:r>
              <a:rPr lang="en-US" dirty="0" smtClean="0"/>
              <a:t>.”</a:t>
            </a:r>
          </a:p>
          <a:p>
            <a:pPr lvl="1" algn="just"/>
            <a:endParaRPr lang="en-US" noProof="0" dirty="0"/>
          </a:p>
          <a:p>
            <a:pPr lvl="1" algn="just"/>
            <a:r>
              <a:rPr lang="en-US" dirty="0"/>
              <a:t>GST/HST </a:t>
            </a:r>
            <a:r>
              <a:rPr lang="en-US" dirty="0" smtClean="0"/>
              <a:t>is applicable </a:t>
            </a:r>
            <a:r>
              <a:rPr lang="en-US" dirty="0"/>
              <a:t>on the fair market value of the </a:t>
            </a:r>
            <a:r>
              <a:rPr lang="en-US" dirty="0" smtClean="0"/>
              <a:t>digital currencies </a:t>
            </a:r>
            <a:r>
              <a:rPr lang="en-US" dirty="0"/>
              <a:t>that were used to pay for the goods or services.</a:t>
            </a:r>
          </a:p>
          <a:p>
            <a:pPr lvl="1" algn="just"/>
            <a:endParaRPr lang="en-CA" noProof="0" dirty="0" smtClean="0"/>
          </a:p>
          <a:p>
            <a:pPr algn="just"/>
            <a:endParaRPr lang="en-CA" noProof="0" dirty="0" smtClean="0"/>
          </a:p>
          <a:p>
            <a:pPr algn="just"/>
            <a:endParaRPr lang="en-CA" noProof="0" dirty="0"/>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79</a:t>
            </a:fld>
            <a:endParaRPr lang="fr-CA" dirty="0"/>
          </a:p>
        </p:txBody>
      </p:sp>
    </p:spTree>
    <p:extLst>
      <p:ext uri="{BB962C8B-B14F-4D97-AF65-F5344CB8AC3E}">
        <p14:creationId xmlns:p14="http://schemas.microsoft.com/office/powerpoint/2010/main" val="142983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lgn="just">
              <a:lnSpc>
                <a:spcPct val="100000"/>
              </a:lnSpc>
              <a:buNone/>
            </a:pPr>
            <a:endParaRPr lang="en-CA" dirty="0" smtClean="0"/>
          </a:p>
          <a:p>
            <a:pPr marL="0" indent="0" algn="just">
              <a:lnSpc>
                <a:spcPct val="100000"/>
              </a:lnSpc>
              <a:buNone/>
            </a:pPr>
            <a:endParaRPr lang="en-CA" dirty="0"/>
          </a:p>
          <a:p>
            <a:pPr marL="0" indent="0" algn="just">
              <a:lnSpc>
                <a:spcPct val="100000"/>
              </a:lnSpc>
              <a:buNone/>
            </a:pPr>
            <a:r>
              <a:rPr lang="en-CA" dirty="0" smtClean="0"/>
              <a:t>A </a:t>
            </a:r>
            <a:r>
              <a:rPr lang="en-CA" dirty="0"/>
              <a:t>risk management strategy for directors should be designed to meet two broad </a:t>
            </a:r>
            <a:r>
              <a:rPr lang="en-CA" dirty="0" smtClean="0"/>
              <a:t>objectives</a:t>
            </a:r>
          </a:p>
          <a:p>
            <a:pPr lvl="1" algn="just">
              <a:lnSpc>
                <a:spcPct val="100000"/>
              </a:lnSpc>
            </a:pPr>
            <a:r>
              <a:rPr lang="en-CA" dirty="0" smtClean="0"/>
              <a:t>It </a:t>
            </a:r>
            <a:r>
              <a:rPr lang="en-CA" dirty="0"/>
              <a:t>should limit the potential liability to which the directors are exposed (director’s </a:t>
            </a:r>
            <a:r>
              <a:rPr lang="en-CA" dirty="0" smtClean="0"/>
              <a:t>diligence)</a:t>
            </a:r>
          </a:p>
          <a:p>
            <a:pPr lvl="1" algn="just">
              <a:lnSpc>
                <a:spcPct val="100000"/>
              </a:lnSpc>
            </a:pPr>
            <a:r>
              <a:rPr lang="en-CA" dirty="0" smtClean="0"/>
              <a:t>It </a:t>
            </a:r>
            <a:r>
              <a:rPr lang="en-CA" dirty="0"/>
              <a:t>should seek to shift as much of the remaining risk as possible away from the directors. (indemnities, insurance)</a:t>
            </a:r>
          </a:p>
          <a:p>
            <a:pPr algn="just"/>
            <a:endParaRPr lang="fr-FR" dirty="0"/>
          </a:p>
          <a:p>
            <a:pPr algn="just"/>
            <a:endParaRPr lang="fr-FR" dirty="0"/>
          </a:p>
        </p:txBody>
      </p:sp>
      <p:sp>
        <p:nvSpPr>
          <p:cNvPr id="3" name="Titre 2"/>
          <p:cNvSpPr>
            <a:spLocks noGrp="1"/>
          </p:cNvSpPr>
          <p:nvPr>
            <p:ph type="title"/>
          </p:nvPr>
        </p:nvSpPr>
        <p:spPr/>
        <p:txBody>
          <a:bodyPr/>
          <a:lstStyle/>
          <a:p>
            <a:r>
              <a:rPr lang="en-CA" sz="3800" dirty="0"/>
              <a:t>3.Risk Management for Corporate Executives</a:t>
            </a:r>
            <a:endParaRPr lang="fr-FR" sz="3800" dirty="0"/>
          </a:p>
        </p:txBody>
      </p:sp>
      <p:sp>
        <p:nvSpPr>
          <p:cNvPr id="4" name="Espace réservé du texte 3"/>
          <p:cNvSpPr>
            <a:spLocks noGrp="1"/>
          </p:cNvSpPr>
          <p:nvPr>
            <p:ph type="body" sz="quarter" idx="12"/>
          </p:nvPr>
        </p:nvSpPr>
        <p:spPr/>
        <p:txBody>
          <a:bodyPr/>
          <a:lstStyle/>
          <a:p>
            <a:endParaRPr lang="fr-FR" dirty="0"/>
          </a:p>
        </p:txBody>
      </p:sp>
      <p:sp>
        <p:nvSpPr>
          <p:cNvPr id="5" name="Espace réservé du texte 4"/>
          <p:cNvSpPr>
            <a:spLocks noGrp="1"/>
          </p:cNvSpPr>
          <p:nvPr>
            <p:ph type="body" sz="quarter" idx="13"/>
          </p:nvPr>
        </p:nvSpPr>
        <p:spPr/>
        <p:txBody>
          <a:bodyPr/>
          <a:lstStyle/>
          <a:p>
            <a:endParaRPr lang="fr-FR" dirty="0"/>
          </a:p>
        </p:txBody>
      </p:sp>
    </p:spTree>
    <p:extLst>
      <p:ext uri="{BB962C8B-B14F-4D97-AF65-F5344CB8AC3E}">
        <p14:creationId xmlns:p14="http://schemas.microsoft.com/office/powerpoint/2010/main" val="27460615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CA" noProof="0" dirty="0" smtClean="0"/>
              <a:t>WHAT'S NEW IN TAX 2017</a:t>
            </a:r>
            <a:endParaRPr lang="en-CA" noProof="0" dirty="0"/>
          </a:p>
        </p:txBody>
      </p:sp>
      <p:sp>
        <p:nvSpPr>
          <p:cNvPr id="7" name="Sous-titre 6"/>
          <p:cNvSpPr>
            <a:spLocks noGrp="1"/>
          </p:cNvSpPr>
          <p:nvPr>
            <p:ph type="subTitle" idx="13"/>
          </p:nvPr>
        </p:nvSpPr>
        <p:spPr>
          <a:xfrm>
            <a:off x="457200" y="980728"/>
            <a:ext cx="8209987" cy="576064"/>
          </a:xfrm>
        </p:spPr>
        <p:txBody>
          <a:bodyPr/>
          <a:lstStyle/>
          <a:p>
            <a:r>
              <a:rPr lang="en-CA" noProof="0" dirty="0" smtClean="0"/>
              <a:t>Crypto-mania!</a:t>
            </a:r>
          </a:p>
          <a:p>
            <a:endParaRPr lang="en-CA" noProof="0" dirty="0"/>
          </a:p>
        </p:txBody>
      </p:sp>
      <p:sp>
        <p:nvSpPr>
          <p:cNvPr id="3" name="Espace réservé du contenu 2"/>
          <p:cNvSpPr>
            <a:spLocks noGrp="1"/>
          </p:cNvSpPr>
          <p:nvPr>
            <p:ph idx="1"/>
          </p:nvPr>
        </p:nvSpPr>
        <p:spPr/>
        <p:txBody>
          <a:bodyPr>
            <a:normAutofit fontScale="92500" lnSpcReduction="20000"/>
          </a:bodyPr>
          <a:lstStyle/>
          <a:p>
            <a:pPr algn="just"/>
            <a:r>
              <a:rPr lang="en-US" dirty="0" smtClean="0"/>
              <a:t>Buying and selling digital currencies</a:t>
            </a:r>
          </a:p>
          <a:p>
            <a:pPr lvl="1" algn="just"/>
            <a:endParaRPr lang="en-US" dirty="0" smtClean="0"/>
          </a:p>
          <a:p>
            <a:pPr lvl="1" algn="just"/>
            <a:r>
              <a:rPr lang="en-US" dirty="0" smtClean="0"/>
              <a:t>Where </a:t>
            </a:r>
            <a:r>
              <a:rPr lang="en-US" dirty="0"/>
              <a:t>a person trades or </a:t>
            </a:r>
            <a:r>
              <a:rPr lang="en-US" dirty="0" smtClean="0"/>
              <a:t>sells digital currencies </a:t>
            </a:r>
            <a:r>
              <a:rPr lang="en-US" dirty="0"/>
              <a:t>like a commodity (i.e., speculating on the changes in the </a:t>
            </a:r>
            <a:r>
              <a:rPr lang="en-US" dirty="0" smtClean="0"/>
              <a:t>value), </a:t>
            </a:r>
            <a:r>
              <a:rPr lang="en-US" dirty="0"/>
              <a:t>the resulting gain or loss may be on account of income or capital</a:t>
            </a:r>
            <a:r>
              <a:rPr lang="en-US" dirty="0" smtClean="0"/>
              <a:t>.</a:t>
            </a:r>
          </a:p>
          <a:p>
            <a:pPr lvl="1" algn="just"/>
            <a:endParaRPr lang="en-US" dirty="0" smtClean="0"/>
          </a:p>
          <a:p>
            <a:pPr lvl="1" algn="just"/>
            <a:r>
              <a:rPr lang="en-US" dirty="0" smtClean="0"/>
              <a:t>Determining </a:t>
            </a:r>
            <a:r>
              <a:rPr lang="en-US" dirty="0"/>
              <a:t>whether such a transaction is on account of income or capital can only be made following an assessment of all the facts relating to the particular taxpayer's </a:t>
            </a:r>
            <a:r>
              <a:rPr lang="en-US" dirty="0" smtClean="0"/>
              <a:t>circumstances.	</a:t>
            </a:r>
          </a:p>
          <a:p>
            <a:pPr lvl="1" algn="just"/>
            <a:endParaRPr lang="en-US" dirty="0" smtClean="0"/>
          </a:p>
          <a:p>
            <a:pPr lvl="1" algn="just"/>
            <a:r>
              <a:rPr lang="en-US" dirty="0" smtClean="0"/>
              <a:t>The </a:t>
            </a:r>
            <a:r>
              <a:rPr lang="en-US" dirty="0"/>
              <a:t>determination of the income tax consequences relating to the treatment of gains and losses arising from the purchase and sale of Bitcoins would be generally the same as for transactions involving other types of commodities</a:t>
            </a:r>
            <a:r>
              <a:rPr lang="en-US" dirty="0" smtClean="0"/>
              <a:t>.</a:t>
            </a:r>
          </a:p>
          <a:p>
            <a:pPr marL="457200" lvl="1" indent="0" algn="just">
              <a:buNone/>
            </a:pPr>
            <a:r>
              <a:rPr lang="en-US" dirty="0" smtClean="0"/>
              <a:t> </a:t>
            </a:r>
          </a:p>
          <a:p>
            <a:pPr lvl="1" algn="just"/>
            <a:endParaRPr lang="en-US" dirty="0"/>
          </a:p>
          <a:p>
            <a:pPr lvl="1" algn="just"/>
            <a:endParaRPr lang="en-CA" noProof="0" dirty="0" smtClean="0"/>
          </a:p>
          <a:p>
            <a:pPr algn="just"/>
            <a:endParaRPr lang="en-CA" noProof="0" dirty="0" smtClean="0"/>
          </a:p>
          <a:p>
            <a:pPr algn="just"/>
            <a:endParaRPr lang="en-CA" noProof="0" dirty="0"/>
          </a:p>
        </p:txBody>
      </p:sp>
      <p:sp>
        <p:nvSpPr>
          <p:cNvPr id="2" name="Footer Placeholder 1"/>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A57D9991-AB7F-4773-AC3D-DDBE6F03603F}" type="slidenum">
              <a:rPr lang="fr-CA" smtClean="0"/>
              <a:t>80</a:t>
            </a:fld>
            <a:endParaRPr lang="fr-CA" dirty="0"/>
          </a:p>
        </p:txBody>
      </p:sp>
    </p:spTree>
    <p:extLst>
      <p:ext uri="{BB962C8B-B14F-4D97-AF65-F5344CB8AC3E}">
        <p14:creationId xmlns:p14="http://schemas.microsoft.com/office/powerpoint/2010/main" val="3256336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en-CA" noProof="0" dirty="0" smtClean="0"/>
          </a:p>
          <a:p>
            <a:endParaRPr lang="en-CA" noProof="0" dirty="0" smtClean="0"/>
          </a:p>
          <a:p>
            <a:pPr marL="0" indent="0" algn="ctr">
              <a:buNone/>
            </a:pPr>
            <a:endParaRPr lang="en-CA" sz="3600" noProof="0" dirty="0" smtClean="0"/>
          </a:p>
          <a:p>
            <a:pPr marL="0" indent="0" algn="ctr">
              <a:buNone/>
            </a:pPr>
            <a:r>
              <a:rPr lang="en-CA" sz="3600" noProof="0" dirty="0" smtClean="0"/>
              <a:t>ZAY GEZUNT!</a:t>
            </a:r>
            <a:endParaRPr lang="en-CA" sz="3600" noProof="0" dirty="0"/>
          </a:p>
        </p:txBody>
      </p:sp>
      <p:sp>
        <p:nvSpPr>
          <p:cNvPr id="4" name="Rectangle 3"/>
          <p:cNvSpPr/>
          <p:nvPr/>
        </p:nvSpPr>
        <p:spPr>
          <a:xfrm>
            <a:off x="323528" y="1124744"/>
            <a:ext cx="856895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Footer Placeholder 1"/>
          <p:cNvSpPr>
            <a:spLocks noGrp="1"/>
          </p:cNvSpPr>
          <p:nvPr>
            <p:ph type="ftr" sz="quarter" idx="11"/>
          </p:nvPr>
        </p:nvSpPr>
        <p:spPr/>
        <p:txBody>
          <a:bodyPr/>
          <a:lstStyle/>
          <a:p>
            <a:endParaRPr lang="fr-CA" dirty="0"/>
          </a:p>
        </p:txBody>
      </p:sp>
      <p:sp>
        <p:nvSpPr>
          <p:cNvPr id="5" name="Slide Number Placeholder 4"/>
          <p:cNvSpPr>
            <a:spLocks noGrp="1"/>
          </p:cNvSpPr>
          <p:nvPr>
            <p:ph type="sldNum" sz="quarter" idx="12"/>
          </p:nvPr>
        </p:nvSpPr>
        <p:spPr/>
        <p:txBody>
          <a:bodyPr/>
          <a:lstStyle/>
          <a:p>
            <a:fld id="{A57D9991-AB7F-4773-AC3D-DDBE6F03603F}" type="slidenum">
              <a:rPr lang="fr-CA" smtClean="0"/>
              <a:t>81</a:t>
            </a:fld>
            <a:endParaRPr lang="fr-CA" dirty="0"/>
          </a:p>
        </p:txBody>
      </p:sp>
    </p:spTree>
    <p:extLst>
      <p:ext uri="{BB962C8B-B14F-4D97-AF65-F5344CB8AC3E}">
        <p14:creationId xmlns:p14="http://schemas.microsoft.com/office/powerpoint/2010/main" val="363229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33" y="476672"/>
            <a:ext cx="3325279" cy="648072"/>
          </a:xfrm>
        </p:spPr>
      </p:pic>
      <p:sp>
        <p:nvSpPr>
          <p:cNvPr id="9" name="Title 7"/>
          <p:cNvSpPr txBox="1">
            <a:spLocks/>
          </p:cNvSpPr>
          <p:nvPr/>
        </p:nvSpPr>
        <p:spPr>
          <a:xfrm>
            <a:off x="611560" y="1700808"/>
            <a:ext cx="7560840" cy="28083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5">
                    <a:lumMod val="75000"/>
                  </a:schemeClr>
                </a:solidFill>
              </a:rPr>
              <a:t>2017 PAC HONOREES</a:t>
            </a:r>
          </a:p>
          <a:p>
            <a:r>
              <a:rPr lang="en-US" sz="2800" b="1" dirty="0" smtClean="0"/>
              <a:t>ANNE-MARIE BOUCHER</a:t>
            </a:r>
          </a:p>
          <a:p>
            <a:r>
              <a:rPr lang="en-US" sz="2800" dirty="0" smtClean="0"/>
              <a:t>Co-Chair</a:t>
            </a:r>
            <a:endParaRPr lang="en-CA" sz="2800" dirty="0"/>
          </a:p>
        </p:txBody>
      </p:sp>
      <p:pic>
        <p:nvPicPr>
          <p:cNvPr id="8" name="Picture 7"/>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6EA70CA-B238-49AF-8DE3-AFD5AB05518D}" type="slidenum">
              <a:rPr lang="en-CA" smtClean="0"/>
              <a:t>82</a:t>
            </a:fld>
            <a:endParaRPr lang="en-CA" dirty="0"/>
          </a:p>
        </p:txBody>
      </p:sp>
    </p:spTree>
    <p:extLst>
      <p:ext uri="{BB962C8B-B14F-4D97-AF65-F5344CB8AC3E}">
        <p14:creationId xmlns:p14="http://schemas.microsoft.com/office/powerpoint/2010/main" val="3514224129"/>
      </p:ext>
    </p:extLst>
  </p:cSld>
  <p:clrMapOvr>
    <a:masterClrMapping/>
  </p:clrMapOvr>
  <p:transition spd="med">
    <p:split orient="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33" y="476672"/>
            <a:ext cx="3325279" cy="648072"/>
          </a:xfrm>
        </p:spPr>
      </p:pic>
      <p:sp>
        <p:nvSpPr>
          <p:cNvPr id="9" name="Title 7"/>
          <p:cNvSpPr txBox="1">
            <a:spLocks/>
          </p:cNvSpPr>
          <p:nvPr/>
        </p:nvSpPr>
        <p:spPr>
          <a:xfrm>
            <a:off x="595619" y="1268760"/>
            <a:ext cx="756084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5">
                    <a:lumMod val="75000"/>
                  </a:schemeClr>
                </a:solidFill>
              </a:rPr>
              <a:t>2017 HONOREES</a:t>
            </a:r>
          </a:p>
        </p:txBody>
      </p:sp>
      <p:pic>
        <p:nvPicPr>
          <p:cNvPr id="8" name="Picture 7"/>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sp>
        <p:nvSpPr>
          <p:cNvPr id="10" name="Title 7"/>
          <p:cNvSpPr txBox="1">
            <a:spLocks/>
          </p:cNvSpPr>
          <p:nvPr/>
        </p:nvSpPr>
        <p:spPr>
          <a:xfrm>
            <a:off x="1187624" y="2420888"/>
            <a:ext cx="3024513" cy="31683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8800" b="1" dirty="0" smtClean="0"/>
          </a:p>
          <a:p>
            <a:endParaRPr lang="en-US" b="1" dirty="0" smtClean="0">
              <a:solidFill>
                <a:schemeClr val="accent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01670860"/>
              </p:ext>
            </p:extLst>
          </p:nvPr>
        </p:nvGraphicFramePr>
        <p:xfrm>
          <a:off x="4374860" y="2636912"/>
          <a:ext cx="2598919" cy="1986915"/>
        </p:xfrm>
        <a:graphic>
          <a:graphicData uri="http://schemas.openxmlformats.org/drawingml/2006/table">
            <a:tbl>
              <a:tblPr>
                <a:tableStyleId>{5C22544A-7EE6-4342-B048-85BDC9FD1C3A}</a:tableStyleId>
              </a:tblPr>
              <a:tblGrid>
                <a:gridCol w="2598919"/>
              </a:tblGrid>
              <a:tr h="176402">
                <a:tc>
                  <a:txBody>
                    <a:bodyPr/>
                    <a:lstStyle/>
                    <a:p>
                      <a:pPr algn="ctr" rtl="0" fontAlgn="ctr"/>
                      <a:endParaRPr lang="en-US" sz="1800" b="0" i="0" u="none" strike="noStrike" dirty="0">
                        <a:solidFill>
                          <a:srgbClr val="000000"/>
                        </a:solidFill>
                        <a:effectLst/>
                        <a:latin typeface="Calibri"/>
                      </a:endParaRPr>
                    </a:p>
                  </a:txBody>
                  <a:tcPr marL="9525" marR="9525" marT="9525" marB="0" anchor="ctr">
                    <a:noFill/>
                  </a:tcPr>
                </a:tc>
              </a:tr>
              <a:tr h="176402">
                <a:tc>
                  <a:txBody>
                    <a:bodyPr/>
                    <a:lstStyle/>
                    <a:p>
                      <a:pPr algn="ctr" rtl="0" fontAlgn="ctr"/>
                      <a:endParaRPr lang="en-US" sz="1800" b="0" i="0" u="none" strike="noStrike" dirty="0">
                        <a:solidFill>
                          <a:srgbClr val="000000"/>
                        </a:solidFill>
                        <a:effectLst/>
                        <a:latin typeface="Calibri"/>
                      </a:endParaRPr>
                    </a:p>
                  </a:txBody>
                  <a:tcPr marL="9525" marR="9525" marT="9525" marB="0" anchor="ctr">
                    <a:noFill/>
                  </a:tcPr>
                </a:tc>
              </a:tr>
              <a:tr h="176402">
                <a:tc>
                  <a:txBody>
                    <a:bodyPr/>
                    <a:lstStyle/>
                    <a:p>
                      <a:pPr algn="ctr" rtl="0" fontAlgn="ctr"/>
                      <a:endParaRPr lang="en-US" sz="1800" b="0" i="0" u="none" strike="noStrike" dirty="0">
                        <a:solidFill>
                          <a:srgbClr val="000000"/>
                        </a:solidFill>
                        <a:effectLst/>
                        <a:latin typeface="Calibri"/>
                      </a:endParaRPr>
                    </a:p>
                  </a:txBody>
                  <a:tcPr marL="9525" marR="9525" marT="9525" marB="0" anchor="ctr">
                    <a:noFill/>
                  </a:tcPr>
                </a:tc>
              </a:tr>
              <a:tr h="176402">
                <a:tc>
                  <a:txBody>
                    <a:bodyPr/>
                    <a:lstStyle/>
                    <a:p>
                      <a:pPr algn="ctr" rtl="0" fontAlgn="ctr"/>
                      <a:endParaRPr lang="en-US" sz="1800" b="0" i="0" u="none" strike="noStrike" dirty="0">
                        <a:solidFill>
                          <a:srgbClr val="000000"/>
                        </a:solidFill>
                        <a:effectLst/>
                        <a:latin typeface="Calibri"/>
                      </a:endParaRPr>
                    </a:p>
                  </a:txBody>
                  <a:tcPr marL="9525" marR="9525" marT="9525" marB="0" anchor="ctr">
                    <a:noFill/>
                  </a:tcPr>
                </a:tc>
              </a:tr>
              <a:tr h="176402">
                <a:tc>
                  <a:txBody>
                    <a:bodyPr/>
                    <a:lstStyle/>
                    <a:p>
                      <a:pPr algn="ctr" rtl="0" fontAlgn="ctr"/>
                      <a:endParaRPr lang="en-US" sz="1800" b="0" i="0" u="none" strike="noStrike" dirty="0">
                        <a:solidFill>
                          <a:srgbClr val="000000"/>
                        </a:solidFill>
                        <a:effectLst/>
                        <a:latin typeface="Calibri"/>
                      </a:endParaRPr>
                    </a:p>
                  </a:txBody>
                  <a:tcPr marL="9525" marR="9525" marT="9525" marB="0" anchor="ctr">
                    <a:noFill/>
                  </a:tcPr>
                </a:tc>
              </a:tr>
              <a:tr h="176402">
                <a:tc>
                  <a:txBody>
                    <a:bodyPr/>
                    <a:lstStyle/>
                    <a:p>
                      <a:pPr algn="ctr" rtl="0" fontAlgn="ctr"/>
                      <a:endParaRPr lang="en-US" sz="1800" b="0" i="0" u="none" strike="noStrike" dirty="0">
                        <a:solidFill>
                          <a:srgbClr val="000000"/>
                        </a:solidFill>
                        <a:effectLst/>
                        <a:latin typeface="Calibri"/>
                      </a:endParaRPr>
                    </a:p>
                  </a:txBody>
                  <a:tcPr marL="9525" marR="9525" marT="9525" marB="0" anchor="ctr">
                    <a:noFill/>
                  </a:tcPr>
                </a:tc>
              </a:tr>
              <a:tr h="176402">
                <a:tc>
                  <a:txBody>
                    <a:bodyPr/>
                    <a:lstStyle/>
                    <a:p>
                      <a:pPr algn="ctr" rtl="0" fontAlgn="ctr"/>
                      <a:endParaRPr lang="en-US" sz="1800" b="0" i="0" u="none" strike="noStrike" dirty="0">
                        <a:solidFill>
                          <a:srgbClr val="000000"/>
                        </a:solidFill>
                        <a:effectLst/>
                        <a:latin typeface="Calibri"/>
                      </a:endParaRPr>
                    </a:p>
                  </a:txBody>
                  <a:tcPr marL="9525" marR="9525" marT="9525" marB="0" anchor="ctr">
                    <a:noFill/>
                  </a:tcPr>
                </a:tc>
              </a:tr>
            </a:tbl>
          </a:graphicData>
        </a:graphic>
      </p:graphicFrame>
      <p:sp>
        <p:nvSpPr>
          <p:cNvPr id="3" name="Footer Placeholder 2"/>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6EA70CA-B238-49AF-8DE3-AFD5AB05518D}" type="slidenum">
              <a:rPr lang="en-CA" smtClean="0"/>
              <a:t>83</a:t>
            </a:fld>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031688609"/>
              </p:ext>
            </p:extLst>
          </p:nvPr>
        </p:nvGraphicFramePr>
        <p:xfrm>
          <a:off x="1835696" y="2132856"/>
          <a:ext cx="2592288" cy="2495550"/>
        </p:xfrm>
        <a:graphic>
          <a:graphicData uri="http://schemas.openxmlformats.org/drawingml/2006/table">
            <a:tbl>
              <a:tblPr>
                <a:tableStyleId>{5C22544A-7EE6-4342-B048-85BDC9FD1C3A}</a:tableStyleId>
              </a:tblPr>
              <a:tblGrid>
                <a:gridCol w="2592288"/>
              </a:tblGrid>
              <a:tr h="221167">
                <a:tc>
                  <a:txBody>
                    <a:bodyPr/>
                    <a:lstStyle/>
                    <a:p>
                      <a:pPr algn="l" fontAlgn="b"/>
                      <a:r>
                        <a:rPr lang="en-US" sz="2000" u="none" strike="noStrike" dirty="0" smtClean="0">
                          <a:effectLst/>
                        </a:rPr>
                        <a:t>JOSEPH ALFIE</a:t>
                      </a:r>
                      <a:endParaRPr lang="en-US" sz="2000" b="0" i="0" u="none" strike="noStrike" dirty="0">
                        <a:solidFill>
                          <a:srgbClr val="000000"/>
                        </a:solidFill>
                        <a:effectLst/>
                        <a:latin typeface="Calibri"/>
                      </a:endParaRPr>
                    </a:p>
                  </a:txBody>
                  <a:tcPr marL="9525" marR="9525" marT="9525" marB="0" anchor="b">
                    <a:noFill/>
                  </a:tcPr>
                </a:tc>
              </a:tr>
              <a:tr h="221167">
                <a:tc>
                  <a:txBody>
                    <a:bodyPr/>
                    <a:lstStyle/>
                    <a:p>
                      <a:pPr algn="l" fontAlgn="b"/>
                      <a:r>
                        <a:rPr lang="en-US" sz="2000" u="none" strike="noStrike" dirty="0" smtClean="0">
                          <a:effectLst/>
                        </a:rPr>
                        <a:t>SYLVIE AMAR</a:t>
                      </a:r>
                      <a:endParaRPr lang="en-US" sz="2000" b="0" i="0" u="none" strike="noStrike" dirty="0">
                        <a:solidFill>
                          <a:srgbClr val="000000"/>
                        </a:solidFill>
                        <a:effectLst/>
                        <a:latin typeface="Calibri"/>
                      </a:endParaRPr>
                    </a:p>
                  </a:txBody>
                  <a:tcPr marL="9525" marR="9525" marT="9525" marB="0" anchor="b">
                    <a:noFill/>
                  </a:tcPr>
                </a:tc>
              </a:tr>
              <a:tr h="221167">
                <a:tc>
                  <a:txBody>
                    <a:bodyPr/>
                    <a:lstStyle/>
                    <a:p>
                      <a:pPr algn="l" fontAlgn="b"/>
                      <a:r>
                        <a:rPr lang="en-US" sz="2000" u="none" strike="noStrike" dirty="0" smtClean="0">
                          <a:effectLst/>
                        </a:rPr>
                        <a:t>SERGE ASSAYAG</a:t>
                      </a:r>
                      <a:endParaRPr lang="en-US" sz="2000" b="0" i="0" u="none" strike="noStrike" dirty="0">
                        <a:solidFill>
                          <a:srgbClr val="000000"/>
                        </a:solidFill>
                        <a:effectLst/>
                        <a:latin typeface="Calibri"/>
                      </a:endParaRPr>
                    </a:p>
                  </a:txBody>
                  <a:tcPr marL="9525" marR="9525" marT="9525" marB="0" anchor="b">
                    <a:noFill/>
                  </a:tcPr>
                </a:tc>
              </a:tr>
              <a:tr h="221167">
                <a:tc>
                  <a:txBody>
                    <a:bodyPr/>
                    <a:lstStyle/>
                    <a:p>
                      <a:pPr algn="l" fontAlgn="b"/>
                      <a:r>
                        <a:rPr lang="en-US" sz="2000" u="none" strike="noStrike" dirty="0" smtClean="0">
                          <a:effectLst/>
                        </a:rPr>
                        <a:t>ANNE-MARIE BOUCHER</a:t>
                      </a:r>
                      <a:endParaRPr lang="en-US" sz="2000" b="0" i="0" u="none" strike="noStrike" dirty="0">
                        <a:solidFill>
                          <a:srgbClr val="000000"/>
                        </a:solidFill>
                        <a:effectLst/>
                        <a:latin typeface="Calibri"/>
                      </a:endParaRPr>
                    </a:p>
                  </a:txBody>
                  <a:tcPr marL="9525" marR="9525" marT="9525" marB="0" anchor="b">
                    <a:noFill/>
                  </a:tcPr>
                </a:tc>
              </a:tr>
              <a:tr h="221167">
                <a:tc>
                  <a:txBody>
                    <a:bodyPr/>
                    <a:lstStyle/>
                    <a:p>
                      <a:pPr algn="l" fontAlgn="b"/>
                      <a:r>
                        <a:rPr lang="en-US" sz="2000" u="none" strike="noStrike" dirty="0" smtClean="0">
                          <a:effectLst/>
                        </a:rPr>
                        <a:t>STANLEY HITZIG</a:t>
                      </a:r>
                      <a:endParaRPr lang="en-US" sz="2000" b="0" i="0" u="none" strike="noStrike" dirty="0">
                        <a:solidFill>
                          <a:srgbClr val="000000"/>
                        </a:solidFill>
                        <a:effectLst/>
                        <a:latin typeface="Calibri"/>
                      </a:endParaRPr>
                    </a:p>
                  </a:txBody>
                  <a:tcPr marL="9525" marR="9525" marT="9525" marB="0" anchor="b">
                    <a:noFill/>
                  </a:tcPr>
                </a:tc>
              </a:tr>
              <a:tr h="221167">
                <a:tc>
                  <a:txBody>
                    <a:bodyPr/>
                    <a:lstStyle/>
                    <a:p>
                      <a:pPr algn="l" fontAlgn="b"/>
                      <a:r>
                        <a:rPr lang="en-US" sz="2000" u="none" strike="noStrike" dirty="0" smtClean="0">
                          <a:effectLst/>
                        </a:rPr>
                        <a:t>EARL KAPLIN</a:t>
                      </a:r>
                    </a:p>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HAROLD MERTON</a:t>
                      </a:r>
                      <a:endParaRPr lang="en-US" sz="2000" b="0" i="0" u="none" strike="noStrike" dirty="0" smtClean="0">
                        <a:solidFill>
                          <a:srgbClr val="000000"/>
                        </a:solidFill>
                        <a:effectLst/>
                        <a:latin typeface="+mn-lt"/>
                      </a:endParaRPr>
                    </a:p>
                    <a:p>
                      <a:pPr algn="l" fontAlgn="b"/>
                      <a:endParaRPr lang="en-US" sz="2000" b="0" i="0" u="none" strike="noStrike" dirty="0">
                        <a:solidFill>
                          <a:srgbClr val="000000"/>
                        </a:solidFill>
                        <a:effectLst/>
                        <a:latin typeface="Calibri"/>
                      </a:endParaRPr>
                    </a:p>
                  </a:txBody>
                  <a:tcPr marL="9525" marR="9525" marT="9525" marB="0" anchor="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495752312"/>
              </p:ext>
            </p:extLst>
          </p:nvPr>
        </p:nvGraphicFramePr>
        <p:xfrm>
          <a:off x="4746293" y="2132856"/>
          <a:ext cx="3410166" cy="2200275"/>
        </p:xfrm>
        <a:graphic>
          <a:graphicData uri="http://schemas.openxmlformats.org/drawingml/2006/table">
            <a:tbl>
              <a:tblPr>
                <a:tableStyleId>{5C22544A-7EE6-4342-B048-85BDC9FD1C3A}</a:tableStyleId>
              </a:tblPr>
              <a:tblGrid>
                <a:gridCol w="3410166"/>
              </a:tblGrid>
              <a:tr h="270759">
                <a:tc>
                  <a:txBody>
                    <a:bodyPr/>
                    <a:lstStyle/>
                    <a:p>
                      <a:pPr algn="l" fontAlgn="b"/>
                      <a:r>
                        <a:rPr lang="en-US" sz="2000" u="none" strike="noStrike" dirty="0" smtClean="0">
                          <a:effectLst/>
                        </a:rPr>
                        <a:t>BARRY PASCAL</a:t>
                      </a:r>
                      <a:endParaRPr lang="en-US" sz="2000" b="0" i="0" u="none" strike="noStrike" dirty="0">
                        <a:solidFill>
                          <a:srgbClr val="000000"/>
                        </a:solidFill>
                        <a:effectLst/>
                        <a:latin typeface="Calibri"/>
                      </a:endParaRPr>
                    </a:p>
                  </a:txBody>
                  <a:tcPr marL="9525" marR="9525" marT="9525" marB="0" anchor="b">
                    <a:noFill/>
                  </a:tcPr>
                </a:tc>
              </a:tr>
              <a:tr h="270759">
                <a:tc>
                  <a:txBody>
                    <a:bodyPr/>
                    <a:lstStyle/>
                    <a:p>
                      <a:pPr algn="l" fontAlgn="b"/>
                      <a:r>
                        <a:rPr lang="en-US" sz="2000" u="none" strike="noStrike" dirty="0" smtClean="0">
                          <a:effectLst/>
                        </a:rPr>
                        <a:t>ALLEN QUALLENBERG</a:t>
                      </a:r>
                      <a:endParaRPr lang="en-US" sz="2000" b="0" i="0" u="none" strike="noStrike" dirty="0">
                        <a:solidFill>
                          <a:srgbClr val="000000"/>
                        </a:solidFill>
                        <a:effectLst/>
                        <a:latin typeface="Calibri"/>
                      </a:endParaRPr>
                    </a:p>
                  </a:txBody>
                  <a:tcPr marL="9525" marR="9525" marT="9525" marB="0" anchor="b">
                    <a:noFill/>
                  </a:tcPr>
                </a:tc>
              </a:tr>
              <a:tr h="270759">
                <a:tc>
                  <a:txBody>
                    <a:bodyPr/>
                    <a:lstStyle/>
                    <a:p>
                      <a:pPr algn="l" fontAlgn="b"/>
                      <a:r>
                        <a:rPr lang="en-US" sz="2000" u="none" strike="noStrike" dirty="0" smtClean="0">
                          <a:effectLst/>
                        </a:rPr>
                        <a:t>RALPH RIMOKH</a:t>
                      </a:r>
                      <a:endParaRPr lang="en-US" sz="2000" b="0" i="0" u="none" strike="noStrike" dirty="0">
                        <a:solidFill>
                          <a:srgbClr val="000000"/>
                        </a:solidFill>
                        <a:effectLst/>
                        <a:latin typeface="Calibri"/>
                      </a:endParaRPr>
                    </a:p>
                  </a:txBody>
                  <a:tcPr marL="9525" marR="9525" marT="9525" marB="0" anchor="b">
                    <a:noFill/>
                  </a:tcPr>
                </a:tc>
              </a:tr>
              <a:tr h="270759">
                <a:tc>
                  <a:txBody>
                    <a:bodyPr/>
                    <a:lstStyle/>
                    <a:p>
                      <a:pPr algn="l" fontAlgn="b"/>
                      <a:r>
                        <a:rPr lang="en-US" sz="2000" u="none" strike="noStrike" dirty="0" smtClean="0">
                          <a:effectLst/>
                        </a:rPr>
                        <a:t>SEBAG SEBBAG</a:t>
                      </a:r>
                      <a:endParaRPr lang="en-US" sz="2000" b="0" i="0" u="none" strike="noStrike" dirty="0">
                        <a:solidFill>
                          <a:srgbClr val="000000"/>
                        </a:solidFill>
                        <a:effectLst/>
                        <a:latin typeface="Calibri"/>
                      </a:endParaRPr>
                    </a:p>
                  </a:txBody>
                  <a:tcPr marL="9525" marR="9525" marT="9525" marB="0" anchor="b">
                    <a:noFill/>
                  </a:tcPr>
                </a:tc>
              </a:tr>
              <a:tr h="270759">
                <a:tc>
                  <a:txBody>
                    <a:bodyPr/>
                    <a:lstStyle/>
                    <a:p>
                      <a:pPr algn="l" fontAlgn="b"/>
                      <a:r>
                        <a:rPr lang="en-US" sz="2000" u="none" strike="noStrike" dirty="0" smtClean="0">
                          <a:effectLst/>
                        </a:rPr>
                        <a:t>MARK SMITH</a:t>
                      </a:r>
                      <a:endParaRPr lang="en-US" sz="2000" b="0" i="0" u="none" strike="noStrike" dirty="0">
                        <a:solidFill>
                          <a:srgbClr val="000000"/>
                        </a:solidFill>
                        <a:effectLst/>
                        <a:latin typeface="Calibri"/>
                      </a:endParaRPr>
                    </a:p>
                  </a:txBody>
                  <a:tcPr marL="9525" marR="9525" marT="9525" marB="0" anchor="b">
                    <a:noFill/>
                  </a:tcPr>
                </a:tc>
              </a:tr>
              <a:tr h="270759">
                <a:tc>
                  <a:txBody>
                    <a:bodyPr/>
                    <a:lstStyle/>
                    <a:p>
                      <a:pPr algn="l" fontAlgn="b"/>
                      <a:r>
                        <a:rPr lang="en-US" sz="2000" u="none" strike="noStrike" dirty="0" smtClean="0">
                          <a:effectLst/>
                        </a:rPr>
                        <a:t>SAM SPATARI</a:t>
                      </a:r>
                      <a:endParaRPr lang="en-US" sz="2000" b="0" i="0" u="none" strike="noStrike" dirty="0">
                        <a:solidFill>
                          <a:srgbClr val="000000"/>
                        </a:solidFill>
                        <a:effectLst/>
                        <a:latin typeface="Calibri"/>
                      </a:endParaRPr>
                    </a:p>
                  </a:txBody>
                  <a:tcPr marL="9525" marR="9525" marT="9525" marB="0" anchor="b">
                    <a:noFill/>
                  </a:tcPr>
                </a:tc>
              </a:tr>
              <a:tr h="270759">
                <a:tc>
                  <a:txBody>
                    <a:bodyPr/>
                    <a:lstStyle/>
                    <a:p>
                      <a:pPr algn="l" fontAlgn="b"/>
                      <a:r>
                        <a:rPr lang="en-US" sz="2000" u="none" strike="noStrike" dirty="0" smtClean="0">
                          <a:effectLst/>
                        </a:rPr>
                        <a:t>JERRY WISE</a:t>
                      </a:r>
                      <a:endParaRPr lang="en-US" sz="20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val="1369252639"/>
      </p:ext>
    </p:extLst>
  </p:cSld>
  <p:clrMapOvr>
    <a:masterClrMapping/>
  </p:clrMapOvr>
  <p:transition spd="med">
    <p:split orient="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7270" y="2780928"/>
            <a:ext cx="5005238" cy="861774"/>
          </a:xfrm>
          <a:prstGeom prst="rect">
            <a:avLst/>
          </a:prstGeom>
        </p:spPr>
        <p:txBody>
          <a:bodyPr wrap="square">
            <a:spAutoFit/>
          </a:bodyPr>
          <a:lstStyle/>
          <a:p>
            <a:pPr algn="ctr"/>
            <a:r>
              <a:rPr lang="en-CA" sz="2500" dirty="0" smtClean="0"/>
              <a:t>Presented by</a:t>
            </a:r>
          </a:p>
          <a:p>
            <a:pPr algn="ctr"/>
            <a:r>
              <a:rPr lang="en-CA" sz="2500" b="1" dirty="0" smtClean="0"/>
              <a:t>HOWARD BERISH FCPA, FCA</a:t>
            </a:r>
            <a:endParaRPr lang="en-CA" sz="2500" dirty="0"/>
          </a:p>
        </p:txBody>
      </p:sp>
      <p:grpSp>
        <p:nvGrpSpPr>
          <p:cNvPr id="5" name="Group 11"/>
          <p:cNvGrpSpPr>
            <a:grpSpLocks/>
          </p:cNvGrpSpPr>
          <p:nvPr/>
        </p:nvGrpSpPr>
        <p:grpSpPr bwMode="auto">
          <a:xfrm>
            <a:off x="1084950" y="260648"/>
            <a:ext cx="6842125" cy="207962"/>
            <a:chOff x="2263" y="8847"/>
            <a:chExt cx="8046" cy="388"/>
          </a:xfrm>
        </p:grpSpPr>
        <p:sp>
          <p:nvSpPr>
            <p:cNvPr id="9" name="Freeform 12"/>
            <p:cNvSpPr>
              <a:spLocks/>
            </p:cNvSpPr>
            <p:nvPr/>
          </p:nvSpPr>
          <p:spPr bwMode="auto">
            <a:xfrm>
              <a:off x="2263" y="8847"/>
              <a:ext cx="8046" cy="388"/>
            </a:xfrm>
            <a:custGeom>
              <a:avLst/>
              <a:gdLst>
                <a:gd name="T0" fmla="*/ 0 w 8046"/>
                <a:gd name="T1" fmla="*/ 1473 h 388"/>
                <a:gd name="T2" fmla="*/ 8046 w 8046"/>
                <a:gd name="T3" fmla="*/ 1473 h 388"/>
                <a:gd name="T4" fmla="*/ 8046 w 8046"/>
                <a:gd name="T5" fmla="*/ 1086 h 388"/>
                <a:gd name="T6" fmla="*/ 0 w 8046"/>
                <a:gd name="T7" fmla="*/ 1086 h 388"/>
                <a:gd name="T8" fmla="*/ 0 w 8046"/>
                <a:gd name="T9" fmla="*/ 1473 h 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6" h="388">
                  <a:moveTo>
                    <a:pt x="0" y="387"/>
                  </a:moveTo>
                  <a:lnTo>
                    <a:pt x="8046" y="387"/>
                  </a:lnTo>
                  <a:lnTo>
                    <a:pt x="8046" y="0"/>
                  </a:lnTo>
                  <a:lnTo>
                    <a:pt x="0" y="0"/>
                  </a:lnTo>
                  <a:lnTo>
                    <a:pt x="0" y="387"/>
                  </a:lnTo>
                  <a:close/>
                </a:path>
              </a:pathLst>
            </a:custGeom>
            <a:solidFill>
              <a:srgbClr val="33D9D9"/>
            </a:solidFill>
            <a:ln>
              <a:noFill/>
            </a:ln>
            <a:extLs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10" name="Group 11"/>
          <p:cNvGrpSpPr>
            <a:grpSpLocks/>
          </p:cNvGrpSpPr>
          <p:nvPr/>
        </p:nvGrpSpPr>
        <p:grpSpPr bwMode="auto">
          <a:xfrm>
            <a:off x="1150937" y="6478763"/>
            <a:ext cx="6842125" cy="207962"/>
            <a:chOff x="2263" y="8847"/>
            <a:chExt cx="8046" cy="388"/>
          </a:xfrm>
        </p:grpSpPr>
        <p:sp>
          <p:nvSpPr>
            <p:cNvPr id="11" name="Freeform 12"/>
            <p:cNvSpPr>
              <a:spLocks/>
            </p:cNvSpPr>
            <p:nvPr/>
          </p:nvSpPr>
          <p:spPr bwMode="auto">
            <a:xfrm>
              <a:off x="2263" y="8847"/>
              <a:ext cx="8046" cy="388"/>
            </a:xfrm>
            <a:custGeom>
              <a:avLst/>
              <a:gdLst>
                <a:gd name="T0" fmla="*/ 0 w 8046"/>
                <a:gd name="T1" fmla="*/ 1473 h 388"/>
                <a:gd name="T2" fmla="*/ 8046 w 8046"/>
                <a:gd name="T3" fmla="*/ 1473 h 388"/>
                <a:gd name="T4" fmla="*/ 8046 w 8046"/>
                <a:gd name="T5" fmla="*/ 1086 h 388"/>
                <a:gd name="T6" fmla="*/ 0 w 8046"/>
                <a:gd name="T7" fmla="*/ 1086 h 388"/>
                <a:gd name="T8" fmla="*/ 0 w 8046"/>
                <a:gd name="T9" fmla="*/ 1473 h 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6" h="388">
                  <a:moveTo>
                    <a:pt x="0" y="387"/>
                  </a:moveTo>
                  <a:lnTo>
                    <a:pt x="8046" y="387"/>
                  </a:lnTo>
                  <a:lnTo>
                    <a:pt x="8046" y="0"/>
                  </a:lnTo>
                  <a:lnTo>
                    <a:pt x="0" y="0"/>
                  </a:lnTo>
                  <a:lnTo>
                    <a:pt x="0" y="387"/>
                  </a:lnTo>
                  <a:close/>
                </a:path>
              </a:pathLst>
            </a:custGeom>
            <a:solidFill>
              <a:srgbClr val="33D9D9"/>
            </a:solidFill>
            <a:ln>
              <a:noFill/>
            </a:ln>
            <a:extLs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 name="TextBox 1"/>
          <p:cNvSpPr txBox="1"/>
          <p:nvPr/>
        </p:nvSpPr>
        <p:spPr>
          <a:xfrm>
            <a:off x="395536" y="1340768"/>
            <a:ext cx="8280920" cy="1508105"/>
          </a:xfrm>
          <a:prstGeom prst="rect">
            <a:avLst/>
          </a:prstGeom>
          <a:noFill/>
        </p:spPr>
        <p:txBody>
          <a:bodyPr wrap="square" rtlCol="0">
            <a:spAutoFit/>
          </a:bodyPr>
          <a:lstStyle/>
          <a:p>
            <a:pPr algn="ctr"/>
            <a:r>
              <a:rPr lang="en-US" sz="3200" b="1" dirty="0" smtClean="0">
                <a:solidFill>
                  <a:schemeClr val="tx1">
                    <a:lumMod val="85000"/>
                    <a:lumOff val="15000"/>
                  </a:schemeClr>
                </a:solidFill>
              </a:rPr>
              <a:t>SMART PHILANTHROPY</a:t>
            </a:r>
          </a:p>
          <a:p>
            <a:pPr algn="ctr"/>
            <a:r>
              <a:rPr lang="en-CA" sz="2800" dirty="0" smtClean="0"/>
              <a:t>DONATION </a:t>
            </a:r>
            <a:r>
              <a:rPr lang="en-CA" sz="2800" dirty="0"/>
              <a:t>OF PREFERRED SHARES</a:t>
            </a:r>
          </a:p>
          <a:p>
            <a:pPr algn="ctr"/>
            <a:endParaRPr lang="en-US" sz="3200" b="1" dirty="0">
              <a:solidFill>
                <a:schemeClr val="bg2">
                  <a:lumMod val="25000"/>
                </a:schemeClr>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5325708"/>
            <a:ext cx="1000265" cy="1028844"/>
          </a:xfrm>
          <a:prstGeom prst="rect">
            <a:avLst/>
          </a:prstGeom>
        </p:spPr>
      </p:pic>
      <p:sp>
        <p:nvSpPr>
          <p:cNvPr id="3" name="Footer Placeholder 2"/>
          <p:cNvSpPr>
            <a:spLocks noGrp="1"/>
          </p:cNvSpPr>
          <p:nvPr>
            <p:ph type="ftr" sz="quarter" idx="11"/>
          </p:nvPr>
        </p:nvSpPr>
        <p:spPr/>
        <p:txBody>
          <a:bodyPr/>
          <a:lstStyle/>
          <a:p>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6224" y="3642702"/>
            <a:ext cx="3251550" cy="2564904"/>
          </a:xfrm>
          <a:prstGeom prst="rect">
            <a:avLst/>
          </a:prstGeom>
        </p:spPr>
      </p:pic>
      <p:sp>
        <p:nvSpPr>
          <p:cNvPr id="6" name="Slide Number Placeholder 5"/>
          <p:cNvSpPr>
            <a:spLocks noGrp="1"/>
          </p:cNvSpPr>
          <p:nvPr>
            <p:ph type="sldNum" sz="quarter" idx="12"/>
          </p:nvPr>
        </p:nvSpPr>
        <p:spPr/>
        <p:txBody>
          <a:bodyPr/>
          <a:lstStyle/>
          <a:p>
            <a:fld id="{36EA70CA-B238-49AF-8DE3-AFD5AB05518D}" type="slidenum">
              <a:rPr lang="en-CA" smtClean="0"/>
              <a:t>84</a:t>
            </a:fld>
            <a:endParaRPr lang="en-CA" dirty="0"/>
          </a:p>
        </p:txBody>
      </p:sp>
    </p:spTree>
    <p:extLst>
      <p:ext uri="{BB962C8B-B14F-4D97-AF65-F5344CB8AC3E}">
        <p14:creationId xmlns:p14="http://schemas.microsoft.com/office/powerpoint/2010/main" val="3286252731"/>
      </p:ext>
    </p:extLst>
  </p:cSld>
  <p:clrMapOvr>
    <a:masterClrMapping/>
  </p:clrMapOvr>
  <p:transition spd="med">
    <p:split orient="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661248"/>
            <a:ext cx="9144000" cy="840585"/>
          </a:xfrm>
          <a:prstGeom prst="rect">
            <a:avLst/>
          </a:prstGeom>
        </p:spPr>
      </p:pic>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pic>
        <p:nvPicPr>
          <p:cNvPr id="11" name="Picture 10"/>
          <p:cNvPicPr>
            <a:picLocks noChangeAspect="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sp>
        <p:nvSpPr>
          <p:cNvPr id="14" name="Title 1"/>
          <p:cNvSpPr txBox="1">
            <a:spLocks/>
          </p:cNvSpPr>
          <p:nvPr/>
        </p:nvSpPr>
        <p:spPr>
          <a:xfrm>
            <a:off x="611560" y="2746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900" b="1" dirty="0" smtClean="0"/>
              <a:t>DONATION OF PREFERRED SHARES 2017</a:t>
            </a:r>
            <a:endParaRPr lang="en-CA" sz="2900" b="1" dirty="0"/>
          </a:p>
        </p:txBody>
      </p:sp>
      <p:graphicFrame>
        <p:nvGraphicFramePr>
          <p:cNvPr id="15" name="Content Placeholder 3"/>
          <p:cNvGraphicFramePr>
            <a:graphicFrameLocks/>
          </p:cNvGraphicFramePr>
          <p:nvPr>
            <p:extLst>
              <p:ext uri="{D42A27DB-BD31-4B8C-83A1-F6EECF244321}">
                <p14:modId xmlns:p14="http://schemas.microsoft.com/office/powerpoint/2010/main" val="3773928705"/>
              </p:ext>
            </p:extLst>
          </p:nvPr>
        </p:nvGraphicFramePr>
        <p:xfrm>
          <a:off x="323528" y="1124744"/>
          <a:ext cx="8324376" cy="4032451"/>
        </p:xfrm>
        <a:graphic>
          <a:graphicData uri="http://schemas.openxmlformats.org/drawingml/2006/table">
            <a:tbl>
              <a:tblPr>
                <a:tableStyleId>{5C22544A-7EE6-4342-B048-85BDC9FD1C3A}</a:tableStyleId>
              </a:tblPr>
              <a:tblGrid>
                <a:gridCol w="1140813"/>
                <a:gridCol w="1140813"/>
                <a:gridCol w="158383"/>
                <a:gridCol w="982431"/>
                <a:gridCol w="1140813"/>
                <a:gridCol w="409982"/>
                <a:gridCol w="1497319"/>
                <a:gridCol w="356503"/>
                <a:gridCol w="1497319"/>
              </a:tblGrid>
              <a:tr h="871124">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gridSpan="2">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hMerge="1">
                  <a:txBody>
                    <a:bodyPr/>
                    <a:lstStyle/>
                    <a:p>
                      <a:pPr algn="l" fontAlgn="b"/>
                      <a:endParaRPr lang="en-CA" sz="1200" b="0" i="0" u="none" strike="noStrike">
                        <a:solidFill>
                          <a:srgbClr val="000000"/>
                        </a:solidFill>
                        <a:effectLst/>
                        <a:latin typeface="Calibri"/>
                      </a:endParaRPr>
                    </a:p>
                  </a:txBody>
                  <a:tcPr marL="9525" marR="9525" marT="9525" marB="0" anchor="b"/>
                </a:tc>
                <a:tc>
                  <a:txBody>
                    <a:bodyPr/>
                    <a:lstStyle/>
                    <a:p>
                      <a:endParaRPr lang="en-CA" dirty="0"/>
                    </a:p>
                  </a:txBody>
                  <a:tcPr marL="9525" marR="9525" marT="9525" marB="0" anchor="b">
                    <a:noFill/>
                  </a:tcPr>
                </a:tc>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a:txBody>
                    <a:bodyPr/>
                    <a:lstStyle/>
                    <a:p>
                      <a:pPr algn="l" fontAlgn="b"/>
                      <a:endParaRPr lang="en-CA" sz="1200" b="1" i="0" u="none" strike="noStrike" dirty="0">
                        <a:solidFill>
                          <a:srgbClr val="000000"/>
                        </a:solidFill>
                        <a:effectLst/>
                        <a:latin typeface="Calibri"/>
                      </a:endParaRPr>
                    </a:p>
                  </a:txBody>
                  <a:tcPr marL="9525" marR="9525" marT="9525" marB="0" anchor="b">
                    <a:noFill/>
                  </a:tcPr>
                </a:tc>
                <a:tc>
                  <a:txBody>
                    <a:bodyPr/>
                    <a:lstStyle/>
                    <a:p>
                      <a:pPr algn="l" fontAlgn="b"/>
                      <a:endParaRPr lang="en-CA" sz="1200" b="1" i="0" u="none" strike="noStrike" dirty="0">
                        <a:solidFill>
                          <a:srgbClr val="000000"/>
                        </a:solidFill>
                        <a:effectLst/>
                        <a:latin typeface="Calibri"/>
                      </a:endParaRPr>
                    </a:p>
                  </a:txBody>
                  <a:tcPr marL="9525" marR="9525" marT="9525" marB="0" anchor="b">
                    <a:noFill/>
                  </a:tcPr>
                </a:tc>
                <a:tc>
                  <a:txBody>
                    <a:bodyPr/>
                    <a:lstStyle/>
                    <a:p>
                      <a:pPr algn="ctr" fontAlgn="b"/>
                      <a:r>
                        <a:rPr lang="en-CA" sz="1400" b="1" u="none" strike="noStrike" dirty="0">
                          <a:effectLst/>
                        </a:rPr>
                        <a:t>&gt; $500,000</a:t>
                      </a:r>
                      <a:endParaRPr lang="en-CA" sz="1400" b="1" i="0" u="none" strike="noStrike" dirty="0">
                        <a:solidFill>
                          <a:srgbClr val="000000"/>
                        </a:solidFill>
                        <a:effectLst/>
                        <a:latin typeface="Calibri"/>
                      </a:endParaRPr>
                    </a:p>
                  </a:txBody>
                  <a:tcPr marL="9525" marR="9525" marT="9525" marB="0" anchor="b">
                    <a:noFill/>
                  </a:tcPr>
                </a:tc>
              </a:tr>
              <a:tr h="331782">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gridSpan="2">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hMerge="1">
                  <a:txBody>
                    <a:bodyPr/>
                    <a:lstStyle/>
                    <a:p>
                      <a:pPr algn="l" fontAlgn="b"/>
                      <a:endParaRPr lang="en-CA" sz="1200" b="0" i="0" u="none" strike="noStrike">
                        <a:solidFill>
                          <a:srgbClr val="000000"/>
                        </a:solidFill>
                        <a:effectLst/>
                        <a:latin typeface="Calibri"/>
                      </a:endParaRPr>
                    </a:p>
                  </a:txBody>
                  <a:tcPr marL="9525" marR="9525" marT="9525" marB="0" anchor="b"/>
                </a:tc>
                <a:tc>
                  <a:txBody>
                    <a:bodyPr/>
                    <a:lstStyle/>
                    <a:p>
                      <a:endParaRPr lang="en-CA" dirty="0"/>
                    </a:p>
                  </a:txBody>
                  <a:tcPr marL="9525" marR="9525" marT="9525" marB="0" anchor="b">
                    <a:noFill/>
                  </a:tcPr>
                </a:tc>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b="1" u="none" strike="noStrike" dirty="0">
                          <a:effectLst/>
                        </a:rPr>
                        <a:t>HOLDCO</a:t>
                      </a:r>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r>
                        <a:rPr lang="en-CA" sz="1400" b="1" u="none" strike="noStrike" dirty="0">
                          <a:effectLst/>
                        </a:rPr>
                        <a:t>       </a:t>
                      </a:r>
                      <a:r>
                        <a:rPr lang="en-CA" sz="1400" b="1" u="none" strike="noStrike" dirty="0" smtClean="0">
                          <a:effectLst/>
                        </a:rPr>
                        <a:t>       OPCO</a:t>
                      </a:r>
                      <a:endParaRPr lang="en-CA" sz="1400" b="1" i="0" u="none" strike="noStrike" dirty="0">
                        <a:solidFill>
                          <a:srgbClr val="000000"/>
                        </a:solidFill>
                        <a:effectLst/>
                        <a:latin typeface="Calibri"/>
                      </a:endParaRPr>
                    </a:p>
                  </a:txBody>
                  <a:tcPr marL="9525" marR="9525" marT="9525" marB="0" anchor="b">
                    <a:noFill/>
                  </a:tcPr>
                </a:tc>
              </a:tr>
              <a:tr h="304061">
                <a:tc gridSpan="3">
                  <a:txBody>
                    <a:bodyPr/>
                    <a:lstStyle/>
                    <a:p>
                      <a:pPr lvl="1" algn="l" fontAlgn="b"/>
                      <a:r>
                        <a:rPr lang="en-CA" sz="1800" b="1" u="none" strike="noStrike" dirty="0" smtClean="0">
                          <a:effectLst/>
                        </a:rPr>
                        <a:t>ASSUMPTIONS</a:t>
                      </a:r>
                      <a:endParaRPr lang="en-CA" sz="18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pPr algn="l" fontAlgn="b"/>
                      <a:endParaRPr lang="en-CA" sz="1200" b="0" i="0" u="none" strike="noStrike">
                        <a:solidFill>
                          <a:srgbClr val="000000"/>
                        </a:solidFill>
                        <a:effectLst/>
                        <a:latin typeface="Calibri"/>
                      </a:endParaRPr>
                    </a:p>
                  </a:txBody>
                  <a:tcPr marL="9525" marR="9525" marT="9525" marB="0" anchor="b"/>
                </a:tc>
                <a:tc>
                  <a:txBody>
                    <a:bodyPr/>
                    <a:lstStyle/>
                    <a:p>
                      <a:endParaRPr lang="en-CA" dirty="0"/>
                    </a:p>
                  </a:txBody>
                  <a:tcPr marL="9525" marR="9525" marT="9525" marB="0" anchor="b">
                    <a:noFill/>
                  </a:tcPr>
                </a:tc>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r>
              <a:tr h="549139">
                <a:tc gridSpan="6">
                  <a:txBody>
                    <a:bodyPr/>
                    <a:lstStyle/>
                    <a:p>
                      <a:pPr algn="l" fontAlgn="b"/>
                      <a:r>
                        <a:rPr lang="en-CA" sz="1400" b="1" u="none" strike="noStrike" dirty="0">
                          <a:effectLst/>
                        </a:rPr>
                        <a:t>FAIR MARKET VALUE OF PREFERRED SHARES</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fontAlgn="b"/>
                      <a:r>
                        <a:rPr lang="en-CA" sz="1400" u="none" strike="noStrike" dirty="0">
                          <a:effectLst/>
                        </a:rPr>
                        <a:t>$1,000,000 </a:t>
                      </a:r>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a:effectLst/>
                        </a:rPr>
                        <a:t>$1,000,000 </a:t>
                      </a:r>
                      <a:endParaRPr lang="en-CA" sz="1400" b="0" i="0" u="none" strike="noStrike" dirty="0">
                        <a:solidFill>
                          <a:srgbClr val="000000"/>
                        </a:solidFill>
                        <a:effectLst/>
                        <a:latin typeface="Calibri"/>
                      </a:endParaRPr>
                    </a:p>
                  </a:txBody>
                  <a:tcPr marL="9525" marR="9525" marT="9525" marB="0" anchor="b">
                    <a:noFill/>
                  </a:tcPr>
                </a:tc>
              </a:tr>
              <a:tr h="549139">
                <a:tc gridSpan="6">
                  <a:txBody>
                    <a:bodyPr/>
                    <a:lstStyle/>
                    <a:p>
                      <a:pPr algn="l" fontAlgn="b"/>
                      <a:r>
                        <a:rPr lang="en-CA" sz="1400" b="1" u="none" strike="noStrike" dirty="0">
                          <a:effectLst/>
                        </a:rPr>
                        <a:t>ADJUSTED COST BASE AND PAID UP CAPITAL</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fontAlgn="b"/>
                      <a:r>
                        <a:rPr lang="en-CA" sz="1400" u="none" strike="noStrike" dirty="0">
                          <a:effectLst/>
                        </a:rPr>
                        <a:t>NIL</a:t>
                      </a:r>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a:effectLst/>
                        </a:rPr>
                        <a:t>NIL</a:t>
                      </a:r>
                      <a:endParaRPr lang="en-CA" sz="1400" b="0" i="0" u="none" strike="noStrike" dirty="0">
                        <a:solidFill>
                          <a:srgbClr val="000000"/>
                        </a:solidFill>
                        <a:effectLst/>
                        <a:latin typeface="Calibri"/>
                      </a:endParaRPr>
                    </a:p>
                  </a:txBody>
                  <a:tcPr marL="9525" marR="9525" marT="9525" marB="0" anchor="b">
                    <a:noFill/>
                  </a:tcPr>
                </a:tc>
              </a:tr>
              <a:tr h="292689">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gridSpan="2">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292689">
                <a:tc gridSpan="6">
                  <a:txBody>
                    <a:bodyPr/>
                    <a:lstStyle/>
                    <a:p>
                      <a:pPr algn="l" fontAlgn="b"/>
                      <a:r>
                        <a:rPr lang="en-CA" sz="1400" b="1" u="none" strike="noStrike" dirty="0">
                          <a:effectLst/>
                        </a:rPr>
                        <a:t>REFUNDABLE DIVIDEND TAX ON HAND</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fontAlgn="b"/>
                      <a:r>
                        <a:rPr lang="en-CA" sz="1400" u="none" strike="noStrike" dirty="0">
                          <a:effectLst/>
                        </a:rPr>
                        <a:t>$</a:t>
                      </a:r>
                      <a:r>
                        <a:rPr lang="en-CA" sz="1400" u="none" strike="noStrike" dirty="0" smtClean="0">
                          <a:effectLst/>
                        </a:rPr>
                        <a:t>383,300 </a:t>
                      </a:r>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a:effectLst/>
                        </a:rPr>
                        <a:t>NIL</a:t>
                      </a:r>
                      <a:endParaRPr lang="en-CA" sz="1400" b="0" i="0" u="none" strike="noStrike" dirty="0">
                        <a:solidFill>
                          <a:srgbClr val="000000"/>
                        </a:solidFill>
                        <a:effectLst/>
                        <a:latin typeface="Calibri"/>
                      </a:endParaRPr>
                    </a:p>
                  </a:txBody>
                  <a:tcPr marL="9525" marR="9525" marT="9525" marB="0" anchor="b">
                    <a:noFill/>
                  </a:tcPr>
                </a:tc>
              </a:tr>
              <a:tr h="549139">
                <a:tc gridSpan="6">
                  <a:txBody>
                    <a:bodyPr/>
                    <a:lstStyle/>
                    <a:p>
                      <a:pPr algn="l" fontAlgn="b"/>
                      <a:r>
                        <a:rPr lang="en-CA" sz="1400" b="1" u="none" strike="noStrike" dirty="0">
                          <a:effectLst/>
                        </a:rPr>
                        <a:t>SHARES REDEEMED IN FIRST YEAR OF ESTATE</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fontAlgn="b"/>
                      <a:r>
                        <a:rPr lang="en-CA" sz="1400" u="none" strike="noStrike" dirty="0">
                          <a:effectLst/>
                        </a:rPr>
                        <a:t>YES</a:t>
                      </a:r>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a:effectLst/>
                        </a:rPr>
                        <a:t>YES</a:t>
                      </a:r>
                      <a:endParaRPr lang="en-CA" sz="1400" b="0" i="0" u="none" strike="noStrike" dirty="0">
                        <a:solidFill>
                          <a:srgbClr val="000000"/>
                        </a:solidFill>
                        <a:effectLst/>
                        <a:latin typeface="Calibri"/>
                      </a:endParaRPr>
                    </a:p>
                  </a:txBody>
                  <a:tcPr marL="9525" marR="9525" marT="9525" marB="0" anchor="b">
                    <a:noFill/>
                  </a:tcPr>
                </a:tc>
              </a:tr>
              <a:tr h="292689">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gridSpan="2">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a:txBody>
                    <a:bodyPr/>
                    <a:lstStyle/>
                    <a:p>
                      <a:pPr algn="l" fontAlgn="b"/>
                      <a:endParaRPr lang="en-CA" sz="12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bl>
          </a:graphicData>
        </a:graphic>
      </p:graphicFrame>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36EA70CA-B238-49AF-8DE3-AFD5AB05518D}" type="slidenum">
              <a:rPr lang="en-CA" smtClean="0"/>
              <a:t>85</a:t>
            </a:fld>
            <a:endParaRPr lang="en-CA" dirty="0"/>
          </a:p>
        </p:txBody>
      </p:sp>
    </p:spTree>
    <p:extLst>
      <p:ext uri="{BB962C8B-B14F-4D97-AF65-F5344CB8AC3E}">
        <p14:creationId xmlns:p14="http://schemas.microsoft.com/office/powerpoint/2010/main" val="2769262597"/>
      </p:ext>
    </p:extLst>
  </p:cSld>
  <p:clrMapOvr>
    <a:masterClrMapping/>
  </p:clrMapOvr>
  <p:transition spd="med">
    <p:split orient="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661248"/>
            <a:ext cx="9144000" cy="840585"/>
          </a:xfrm>
          <a:prstGeom prst="rect">
            <a:avLst/>
          </a:prstGeom>
        </p:spPr>
      </p:pic>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pic>
        <p:nvPicPr>
          <p:cNvPr id="11" name="Picture 10"/>
          <p:cNvPicPr>
            <a:picLocks noChangeAspect="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sp>
        <p:nvSpPr>
          <p:cNvPr id="14" name="Title 1"/>
          <p:cNvSpPr txBox="1">
            <a:spLocks/>
          </p:cNvSpPr>
          <p:nvPr/>
        </p:nvSpPr>
        <p:spPr>
          <a:xfrm>
            <a:off x="457200" y="278403"/>
            <a:ext cx="82296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900" b="1" dirty="0" smtClean="0"/>
              <a:t>DONATION OF PREFERRED SHARES 2017</a:t>
            </a:r>
            <a:br>
              <a:rPr lang="en-CA" sz="2900" b="1" dirty="0" smtClean="0"/>
            </a:br>
            <a:r>
              <a:rPr lang="en-CA" sz="2900" b="1" dirty="0" smtClean="0"/>
              <a:t>ALTERNATIVE 1- NO DONATION</a:t>
            </a:r>
            <a:endParaRPr lang="en-CA" sz="2900" b="1" dirty="0"/>
          </a:p>
        </p:txBody>
      </p:sp>
      <p:graphicFrame>
        <p:nvGraphicFramePr>
          <p:cNvPr id="15" name="Content Placeholder 5"/>
          <p:cNvGraphicFramePr>
            <a:graphicFrameLocks/>
          </p:cNvGraphicFramePr>
          <p:nvPr>
            <p:extLst>
              <p:ext uri="{D42A27DB-BD31-4B8C-83A1-F6EECF244321}">
                <p14:modId xmlns:p14="http://schemas.microsoft.com/office/powerpoint/2010/main" val="2607939488"/>
              </p:ext>
            </p:extLst>
          </p:nvPr>
        </p:nvGraphicFramePr>
        <p:xfrm>
          <a:off x="278199" y="1510439"/>
          <a:ext cx="8363273" cy="4123025"/>
        </p:xfrm>
        <a:graphic>
          <a:graphicData uri="http://schemas.openxmlformats.org/drawingml/2006/table">
            <a:tbl>
              <a:tblPr>
                <a:tableStyleId>{5C22544A-7EE6-4342-B048-85BDC9FD1C3A}</a:tableStyleId>
              </a:tblPr>
              <a:tblGrid>
                <a:gridCol w="968486"/>
                <a:gridCol w="968486"/>
                <a:gridCol w="968486"/>
                <a:gridCol w="968486"/>
                <a:gridCol w="226989"/>
                <a:gridCol w="1074411"/>
                <a:gridCol w="1472904"/>
                <a:gridCol w="242121"/>
                <a:gridCol w="1472904"/>
              </a:tblGrid>
              <a:tr h="241345">
                <a:tc>
                  <a:txBody>
                    <a:bodyPr/>
                    <a:lstStyle/>
                    <a:p>
                      <a:pPr algn="l" fontAlgn="b"/>
                      <a:endParaRPr lang="en-CA" sz="1400" b="0" i="0" u="none" strike="noStrike" baseline="0"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b="1" u="none" strike="noStrike" dirty="0">
                          <a:effectLst/>
                        </a:rPr>
                        <a:t>&gt; $500,000</a:t>
                      </a:r>
                      <a:endParaRPr lang="en-CA" sz="1400" b="1" i="0" u="none" strike="noStrike" dirty="0">
                        <a:solidFill>
                          <a:srgbClr val="000000"/>
                        </a:solidFill>
                        <a:effectLst/>
                        <a:latin typeface="Calibri"/>
                      </a:endParaRPr>
                    </a:p>
                  </a:txBody>
                  <a:tcPr marL="9525" marR="9525" marT="9525" marB="0" anchor="b">
                    <a:noFill/>
                  </a:tcPr>
                </a:tc>
              </a:tr>
              <a:tr h="241345">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b="1" u="none" strike="noStrike" dirty="0">
                          <a:effectLst/>
                        </a:rPr>
                        <a:t>HOLDCO</a:t>
                      </a:r>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b="1" u="none" strike="noStrike" dirty="0">
                          <a:effectLst/>
                        </a:rPr>
                        <a:t>   OPCO</a:t>
                      </a:r>
                      <a:endParaRPr lang="en-CA" sz="1400" b="1" i="0" u="none" strike="noStrike" dirty="0">
                        <a:solidFill>
                          <a:srgbClr val="000000"/>
                        </a:solidFill>
                        <a:effectLst/>
                        <a:latin typeface="Calibri"/>
                      </a:endParaRPr>
                    </a:p>
                  </a:txBody>
                  <a:tcPr marL="9525" marR="9525" marT="9525" marB="0" anchor="b">
                    <a:noFill/>
                  </a:tcPr>
                </a:tc>
              </a:tr>
              <a:tr h="241345">
                <a:tc gridSpan="4">
                  <a:txBody>
                    <a:bodyPr/>
                    <a:lstStyle/>
                    <a:p>
                      <a:pPr algn="l" fontAlgn="b"/>
                      <a:r>
                        <a:rPr lang="en-CA" sz="1400" b="1" u="none" strike="noStrike" dirty="0">
                          <a:effectLst/>
                        </a:rPr>
                        <a:t>TAX ON DEEMED DISPOSITION</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r>
              <a:tr h="241345">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gridSpan="5">
                  <a:txBody>
                    <a:bodyPr/>
                    <a:lstStyle/>
                    <a:p>
                      <a:pPr algn="l" fontAlgn="b"/>
                      <a:r>
                        <a:rPr lang="en-CA" sz="1400" u="none" strike="noStrike" dirty="0">
                          <a:effectLst/>
                        </a:rPr>
                        <a:t>$1,000,000 X 50% X </a:t>
                      </a:r>
                      <a:r>
                        <a:rPr lang="en-CA" sz="1400" u="none" strike="noStrike" dirty="0" smtClean="0">
                          <a:effectLst/>
                        </a:rPr>
                        <a:t>53.31%</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fontAlgn="b"/>
                      <a:r>
                        <a:rPr lang="en-CA" sz="1400" u="none" strike="noStrike" dirty="0">
                          <a:effectLst/>
                        </a:rPr>
                        <a:t>($</a:t>
                      </a:r>
                      <a:r>
                        <a:rPr lang="en-CA" sz="1400" u="none" strike="noStrike" dirty="0" smtClean="0">
                          <a:effectLst/>
                        </a:rPr>
                        <a:t>266,550</a:t>
                      </a:r>
                      <a:r>
                        <a:rPr lang="en-CA" sz="1400" u="none" strike="noStrike" dirty="0">
                          <a:effectLst/>
                        </a:rPr>
                        <a:t>)</a:t>
                      </a:r>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a:effectLst/>
                        </a:rPr>
                        <a:t>($</a:t>
                      </a:r>
                      <a:r>
                        <a:rPr lang="en-CA" sz="1400" u="none" strike="noStrike" dirty="0" smtClean="0">
                          <a:effectLst/>
                        </a:rPr>
                        <a:t>266,550)</a:t>
                      </a:r>
                      <a:endParaRPr lang="en-CA" sz="1400" b="0" i="0" u="none" strike="noStrike" dirty="0">
                        <a:solidFill>
                          <a:srgbClr val="000000"/>
                        </a:solidFill>
                        <a:effectLst/>
                        <a:latin typeface="Calibri"/>
                      </a:endParaRPr>
                    </a:p>
                  </a:txBody>
                  <a:tcPr marL="9525" marR="9525" marT="9525" marB="0" anchor="b">
                    <a:noFill/>
                  </a:tcPr>
                </a:tc>
              </a:tr>
              <a:tr h="241345">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241345">
                <a:tc gridSpan="6">
                  <a:txBody>
                    <a:bodyPr/>
                    <a:lstStyle/>
                    <a:p>
                      <a:pPr algn="l" fontAlgn="b"/>
                      <a:r>
                        <a:rPr lang="en-CA" sz="1400" b="1" u="none" strike="noStrike" dirty="0">
                          <a:effectLst/>
                        </a:rPr>
                        <a:t>TAX SAVING ON LOSS CARRYBACK 164(6)</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fontAlgn="b"/>
                      <a:r>
                        <a:rPr lang="en-CA" sz="1400" b="0" i="0" u="none" strike="noStrike" dirty="0" smtClean="0">
                          <a:solidFill>
                            <a:srgbClr val="000000"/>
                          </a:solidFill>
                          <a:effectLst/>
                          <a:latin typeface="Calibri"/>
                        </a:rPr>
                        <a:t>   266,550</a:t>
                      </a:r>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b="0" i="0" u="none" strike="noStrike" dirty="0" smtClean="0">
                          <a:solidFill>
                            <a:srgbClr val="000000"/>
                          </a:solidFill>
                          <a:effectLst/>
                          <a:latin typeface="Calibri"/>
                        </a:rPr>
                        <a:t>   266,550</a:t>
                      </a:r>
                      <a:endParaRPr lang="en-CA" sz="1400" b="0" i="0" u="none" strike="noStrike" dirty="0">
                        <a:solidFill>
                          <a:srgbClr val="000000"/>
                        </a:solidFill>
                        <a:effectLst/>
                        <a:latin typeface="Calibri"/>
                      </a:endParaRPr>
                    </a:p>
                  </a:txBody>
                  <a:tcPr marL="9525" marR="9525" marT="9525" marB="0" anchor="b">
                    <a:noFill/>
                  </a:tcPr>
                </a:tc>
              </a:tr>
              <a:tr h="241345">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241345">
                <a:tc gridSpan="4">
                  <a:txBody>
                    <a:bodyPr/>
                    <a:lstStyle/>
                    <a:p>
                      <a:pPr algn="l" fontAlgn="b"/>
                      <a:r>
                        <a:rPr lang="en-CA" sz="1400" b="1" u="none" strike="noStrike" dirty="0">
                          <a:effectLst/>
                        </a:rPr>
                        <a:t>PROCEEDS ON REDEMPTION</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a:effectLst/>
                        </a:rPr>
                        <a:t>1,000,000</a:t>
                      </a:r>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a:effectLst/>
                        </a:rPr>
                        <a:t>1,000,000</a:t>
                      </a:r>
                      <a:endParaRPr lang="en-CA" sz="1400" b="0" i="0" u="none" strike="noStrike" dirty="0">
                        <a:solidFill>
                          <a:srgbClr val="000000"/>
                        </a:solidFill>
                        <a:effectLst/>
                        <a:latin typeface="Calibri"/>
                      </a:endParaRPr>
                    </a:p>
                  </a:txBody>
                  <a:tcPr marL="9525" marR="9525" marT="9525" marB="0" anchor="b">
                    <a:noFill/>
                  </a:tcPr>
                </a:tc>
              </a:tr>
              <a:tr h="241345">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241345">
                <a:tc gridSpan="6">
                  <a:txBody>
                    <a:bodyPr/>
                    <a:lstStyle/>
                    <a:p>
                      <a:pPr algn="l" fontAlgn="b"/>
                      <a:r>
                        <a:rPr lang="en-CA" sz="1400" b="1" u="none" strike="noStrike" dirty="0">
                          <a:effectLst/>
                        </a:rPr>
                        <a:t>TAX ON REDEMPTION DEEMED DIVIDEND</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241345">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gridSpan="5">
                  <a:txBody>
                    <a:bodyPr/>
                    <a:lstStyle/>
                    <a:p>
                      <a:pPr algn="l" fontAlgn="b"/>
                      <a:r>
                        <a:rPr lang="en-CA" sz="1400" u="none" strike="noStrike" dirty="0">
                          <a:effectLst/>
                        </a:rPr>
                        <a:t>$1,000,000 @ </a:t>
                      </a:r>
                      <a:r>
                        <a:rPr lang="en-CA" sz="1400" u="none" strike="noStrike" dirty="0" smtClean="0">
                          <a:effectLst/>
                        </a:rPr>
                        <a:t>43.84/39.83%</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fontAlgn="b"/>
                      <a:r>
                        <a:rPr lang="en-CA" sz="1400" u="none" strike="noStrike" dirty="0">
                          <a:effectLst/>
                        </a:rPr>
                        <a:t>   </a:t>
                      </a:r>
                      <a:r>
                        <a:rPr lang="en-CA" sz="1400" u="sng" strike="noStrike" dirty="0" smtClean="0">
                          <a:effectLst/>
                        </a:rPr>
                        <a:t>(438,400)</a:t>
                      </a:r>
                      <a:endParaRPr lang="en-CA" sz="1400" b="0" i="0" u="sng" strike="noStrike" dirty="0">
                        <a:solidFill>
                          <a:srgbClr val="000000"/>
                        </a:solidFill>
                        <a:effectLst/>
                        <a:latin typeface="Calibri"/>
                      </a:endParaRPr>
                    </a:p>
                  </a:txBody>
                  <a:tcPr marL="9525" marR="9525" marT="9525" marB="0" anchor="b">
                    <a:noFill/>
                  </a:tcPr>
                </a:tc>
                <a:tc>
                  <a:txBody>
                    <a:bodyPr/>
                    <a:lstStyle/>
                    <a:p>
                      <a:pPr algn="ctr" fontAlgn="b"/>
                      <a:endParaRPr lang="en-CA" sz="1400" b="0" i="0" u="sng"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a:effectLst/>
                        </a:rPr>
                        <a:t> </a:t>
                      </a:r>
                      <a:r>
                        <a:rPr lang="en-CA" sz="1400" u="none" strike="noStrike" dirty="0" smtClean="0">
                          <a:effectLst/>
                        </a:rPr>
                        <a:t> </a:t>
                      </a:r>
                      <a:r>
                        <a:rPr lang="en-CA" sz="1400" u="sng" strike="noStrike" dirty="0" smtClean="0">
                          <a:effectLst/>
                        </a:rPr>
                        <a:t>(398,300)</a:t>
                      </a:r>
                      <a:endParaRPr lang="en-CA" sz="1400" b="0" i="0" u="sng" strike="noStrike" dirty="0">
                        <a:solidFill>
                          <a:srgbClr val="000000"/>
                        </a:solidFill>
                        <a:effectLst/>
                        <a:latin typeface="Calibri"/>
                      </a:endParaRPr>
                    </a:p>
                  </a:txBody>
                  <a:tcPr marL="9525" marR="9525" marT="9525" marB="0" anchor="b">
                    <a:noFill/>
                  </a:tcPr>
                </a:tc>
              </a:tr>
              <a:tr h="241345">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251000">
                <a:tc gridSpan="3">
                  <a:txBody>
                    <a:bodyPr/>
                    <a:lstStyle/>
                    <a:p>
                      <a:pPr algn="l" fontAlgn="b"/>
                      <a:r>
                        <a:rPr lang="en-CA" sz="1400" b="1" u="none" strike="noStrike" dirty="0">
                          <a:effectLst/>
                        </a:rPr>
                        <a:t>NET TO BENEFICIARIES</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smtClean="0">
                          <a:effectLst/>
                        </a:rPr>
                        <a:t>  $</a:t>
                      </a:r>
                      <a:r>
                        <a:rPr lang="en-CA" sz="1400" u="dbl" strike="noStrike" baseline="0" dirty="0" smtClean="0">
                          <a:solidFill>
                            <a:schemeClr val="tx1"/>
                          </a:solidFill>
                          <a:effectLst/>
                        </a:rPr>
                        <a:t>561,600 </a:t>
                      </a:r>
                      <a:endParaRPr lang="en-CA" sz="1400" b="0" i="0" u="dbl" strike="noStrike" baseline="0" dirty="0">
                        <a:solidFill>
                          <a:schemeClr val="tx1"/>
                        </a:solidFill>
                        <a:effectLst/>
                        <a:latin typeface="Calibri"/>
                      </a:endParaRPr>
                    </a:p>
                  </a:txBody>
                  <a:tcPr marL="9525" marR="9525" marT="9525" marB="0" anchor="b">
                    <a:noFill/>
                  </a:tcPr>
                </a:tc>
                <a:tc>
                  <a:txBody>
                    <a:bodyPr/>
                    <a:lstStyle/>
                    <a:p>
                      <a:pPr algn="ctr" fontAlgn="b"/>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a:effectLst/>
                        </a:rPr>
                        <a:t>$</a:t>
                      </a:r>
                      <a:r>
                        <a:rPr lang="en-CA" sz="1400" u="dbl" strike="noStrike" baseline="0" dirty="0" smtClean="0">
                          <a:effectLst/>
                        </a:rPr>
                        <a:t>601,700 </a:t>
                      </a:r>
                      <a:endParaRPr lang="en-CA" sz="1400" b="0" i="0" u="dbl" strike="noStrike" baseline="0" dirty="0">
                        <a:solidFill>
                          <a:srgbClr val="000000"/>
                        </a:solidFill>
                        <a:effectLst/>
                        <a:latin typeface="Calibri"/>
                      </a:endParaRPr>
                    </a:p>
                  </a:txBody>
                  <a:tcPr marL="9525" marR="9525" marT="9525" marB="0" anchor="b">
                    <a:noFill/>
                  </a:tcPr>
                </a:tc>
              </a:tr>
              <a:tr h="251000">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251000">
                <a:tc gridSpan="4">
                  <a:txBody>
                    <a:bodyPr/>
                    <a:lstStyle/>
                    <a:p>
                      <a:pPr algn="l" fontAlgn="b"/>
                      <a:r>
                        <a:rPr lang="en-CA" sz="1400" b="1" u="none" strike="noStrike" dirty="0">
                          <a:effectLst/>
                        </a:rPr>
                        <a:t>DIVIDEND REFUND TO CORP.</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smtClean="0">
                          <a:effectLst/>
                        </a:rPr>
                        <a:t>  $383,300 </a:t>
                      </a:r>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r>
                        <a:rPr lang="en-CA" sz="1400" u="sng" strike="noStrike" baseline="0" dirty="0">
                          <a:effectLst/>
                        </a:rPr>
                        <a:t>NIL</a:t>
                      </a:r>
                      <a:endParaRPr lang="en-CA" sz="1400" b="0" i="0" u="sng" strike="noStrike" baseline="0" dirty="0">
                        <a:solidFill>
                          <a:srgbClr val="000000"/>
                        </a:solidFill>
                        <a:effectLst/>
                        <a:latin typeface="Calibri"/>
                      </a:endParaRPr>
                    </a:p>
                  </a:txBody>
                  <a:tcPr marL="9525" marR="9525" marT="9525" marB="0" anchor="b">
                    <a:noFill/>
                  </a:tcPr>
                </a:tc>
              </a:tr>
              <a:tr h="251000">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178993">
                <a:tc gridSpan="3">
                  <a:txBody>
                    <a:bodyPr/>
                    <a:lstStyle/>
                    <a:p>
                      <a:pPr algn="l" fontAlgn="b"/>
                      <a:r>
                        <a:rPr lang="en-CA" sz="1400" b="1" u="none" strike="noStrike" dirty="0">
                          <a:effectLst/>
                        </a:rPr>
                        <a:t>PROCEEDS TO CHARITY</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sng" strike="noStrike" baseline="0" dirty="0">
                          <a:effectLst/>
                        </a:rPr>
                        <a:t>NIL</a:t>
                      </a:r>
                      <a:endParaRPr lang="en-CA" sz="1400" b="0" i="0" u="sng" strike="noStrike" baseline="0" dirty="0">
                        <a:solidFill>
                          <a:srgbClr val="000000"/>
                        </a:solidFill>
                        <a:effectLst/>
                        <a:latin typeface="Calibri"/>
                      </a:endParaRPr>
                    </a:p>
                  </a:txBody>
                  <a:tcPr marL="9525" marR="9525" marT="9525" marB="0" anchor="b">
                    <a:noFill/>
                  </a:tcPr>
                </a:tc>
                <a:tc>
                  <a:txBody>
                    <a:bodyPr/>
                    <a:lstStyle/>
                    <a:p>
                      <a:pPr algn="ctr" fontAlgn="b"/>
                      <a:endParaRPr lang="en-CA" sz="1400" b="0" i="0" u="sng" strike="noStrike" baseline="0" dirty="0">
                        <a:solidFill>
                          <a:srgbClr val="000000"/>
                        </a:solidFill>
                        <a:effectLst/>
                        <a:latin typeface="Calibri"/>
                      </a:endParaRPr>
                    </a:p>
                  </a:txBody>
                  <a:tcPr marL="9525" marR="9525" marT="9525" marB="0" anchor="b">
                    <a:noFill/>
                  </a:tcPr>
                </a:tc>
                <a:tc>
                  <a:txBody>
                    <a:bodyPr/>
                    <a:lstStyle/>
                    <a:p>
                      <a:pPr algn="ctr" fontAlgn="b"/>
                      <a:r>
                        <a:rPr lang="en-CA" sz="1400" u="sng" strike="noStrike" baseline="0" dirty="0">
                          <a:effectLst/>
                        </a:rPr>
                        <a:t>NIL</a:t>
                      </a:r>
                      <a:endParaRPr lang="en-CA" sz="1400" b="0" i="0" u="sng" strike="noStrike" baseline="0" dirty="0">
                        <a:solidFill>
                          <a:srgbClr val="000000"/>
                        </a:solidFill>
                        <a:effectLst/>
                        <a:latin typeface="Calibri"/>
                      </a:endParaRPr>
                    </a:p>
                  </a:txBody>
                  <a:tcPr marL="9525" marR="9525" marT="9525" marB="0" anchor="b">
                    <a:noFill/>
                  </a:tcPr>
                </a:tc>
              </a:tr>
            </a:tbl>
          </a:graphicData>
        </a:graphic>
      </p:graphicFrame>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36EA70CA-B238-49AF-8DE3-AFD5AB05518D}" type="slidenum">
              <a:rPr lang="en-CA" smtClean="0"/>
              <a:t>86</a:t>
            </a:fld>
            <a:endParaRPr lang="en-CA" dirty="0"/>
          </a:p>
        </p:txBody>
      </p:sp>
    </p:spTree>
    <p:extLst>
      <p:ext uri="{BB962C8B-B14F-4D97-AF65-F5344CB8AC3E}">
        <p14:creationId xmlns:p14="http://schemas.microsoft.com/office/powerpoint/2010/main" val="2745079992"/>
      </p:ext>
    </p:extLst>
  </p:cSld>
  <p:clrMapOvr>
    <a:masterClrMapping/>
  </p:clrMapOvr>
  <p:transition spd="med">
    <p:split orient="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661248"/>
            <a:ext cx="9144000" cy="840585"/>
          </a:xfrm>
          <a:prstGeom prst="rect">
            <a:avLst/>
          </a:prstGeom>
        </p:spPr>
      </p:pic>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pic>
        <p:nvPicPr>
          <p:cNvPr id="11" name="Picture 10"/>
          <p:cNvPicPr>
            <a:picLocks noChangeAspect="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graphicFrame>
        <p:nvGraphicFramePr>
          <p:cNvPr id="14" name="Content Placeholder 3"/>
          <p:cNvGraphicFramePr>
            <a:graphicFrameLocks/>
          </p:cNvGraphicFramePr>
          <p:nvPr>
            <p:extLst>
              <p:ext uri="{D42A27DB-BD31-4B8C-83A1-F6EECF244321}">
                <p14:modId xmlns:p14="http://schemas.microsoft.com/office/powerpoint/2010/main" val="2294047394"/>
              </p:ext>
            </p:extLst>
          </p:nvPr>
        </p:nvGraphicFramePr>
        <p:xfrm>
          <a:off x="467544" y="1484784"/>
          <a:ext cx="8012647" cy="4457700"/>
        </p:xfrm>
        <a:graphic>
          <a:graphicData uri="http://schemas.openxmlformats.org/drawingml/2006/table">
            <a:tbl>
              <a:tblPr>
                <a:tableStyleId>{5C22544A-7EE6-4342-B048-85BDC9FD1C3A}</a:tableStyleId>
              </a:tblPr>
              <a:tblGrid>
                <a:gridCol w="1080407"/>
                <a:gridCol w="1080407"/>
                <a:gridCol w="1080407"/>
                <a:gridCol w="1080407"/>
                <a:gridCol w="253222"/>
                <a:gridCol w="860948"/>
                <a:gridCol w="911225"/>
                <a:gridCol w="270101"/>
                <a:gridCol w="1395523"/>
              </a:tblGrid>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r" fontAlgn="b"/>
                      <a:endParaRPr lang="en-CA" sz="1400" b="1" i="0" u="none" strike="noStrike" dirty="0">
                        <a:solidFill>
                          <a:srgbClr val="000000"/>
                        </a:solidFill>
                        <a:effectLst/>
                        <a:latin typeface="Calibri"/>
                      </a:endParaRPr>
                    </a:p>
                  </a:txBody>
                  <a:tcPr marL="9525" marR="9525" marT="9525" marB="0" anchor="b">
                    <a:noFill/>
                  </a:tcPr>
                </a:tc>
                <a:tc>
                  <a:txBody>
                    <a:bodyPr/>
                    <a:lstStyle/>
                    <a:p>
                      <a:pPr algn="ctr" fontAlgn="b"/>
                      <a:r>
                        <a:rPr lang="en-CA" sz="1400" b="1" u="none" strike="noStrike" dirty="0">
                          <a:effectLst/>
                        </a:rPr>
                        <a:t>&gt; $500,000</a:t>
                      </a:r>
                      <a:endParaRPr lang="en-CA" sz="1400" b="1" i="0" u="none"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b="1" u="none" strike="noStrike" dirty="0">
                          <a:effectLst/>
                        </a:rPr>
                        <a:t>HOLDCO</a:t>
                      </a:r>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b="1" u="none" strike="noStrike" dirty="0" smtClean="0">
                          <a:effectLst/>
                        </a:rPr>
                        <a:t>OPCO</a:t>
                      </a:r>
                      <a:endParaRPr lang="en-CA" sz="1400" b="1" i="0" u="none" strike="noStrike" dirty="0">
                        <a:solidFill>
                          <a:srgbClr val="000000"/>
                        </a:solidFill>
                        <a:effectLst/>
                        <a:latin typeface="Calibri"/>
                      </a:endParaRPr>
                    </a:p>
                  </a:txBody>
                  <a:tcPr marL="9525" marR="9525" marT="9525" marB="0" anchor="b">
                    <a:noFill/>
                  </a:tcPr>
                </a:tc>
              </a:tr>
              <a:tr h="190500">
                <a:tc gridSpan="3">
                  <a:txBody>
                    <a:bodyPr/>
                    <a:lstStyle/>
                    <a:p>
                      <a:pPr algn="l" fontAlgn="b"/>
                      <a:r>
                        <a:rPr lang="en-CA" sz="1400" b="1" u="none" strike="noStrike" dirty="0">
                          <a:effectLst/>
                        </a:rPr>
                        <a:t>TAX ON DEEMED DISPOSITION</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gridSpan="3">
                  <a:txBody>
                    <a:bodyPr/>
                    <a:lstStyle/>
                    <a:p>
                      <a:pPr algn="l" fontAlgn="b"/>
                      <a:r>
                        <a:rPr lang="en-CA" sz="1400" u="none" strike="noStrike" dirty="0">
                          <a:effectLst/>
                        </a:rPr>
                        <a:t>$1,000,000 X 50% X </a:t>
                      </a:r>
                      <a:r>
                        <a:rPr lang="en-CA" sz="1400" u="none" strike="noStrike" dirty="0" smtClean="0">
                          <a:effectLst/>
                        </a:rPr>
                        <a:t>53.31%</a:t>
                      </a:r>
                      <a:endParaRPr lang="en-CA" sz="1400" b="0"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a:effectLst/>
                        </a:rPr>
                        <a:t>($</a:t>
                      </a:r>
                      <a:r>
                        <a:rPr lang="en-CA" sz="1400" u="none" strike="noStrike" dirty="0" smtClean="0">
                          <a:effectLst/>
                        </a:rPr>
                        <a:t>266,550)</a:t>
                      </a:r>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a:effectLst/>
                        </a:rPr>
                        <a:t>($</a:t>
                      </a:r>
                      <a:r>
                        <a:rPr lang="en-CA" sz="1400" u="none" strike="noStrike" dirty="0" smtClean="0">
                          <a:effectLst/>
                        </a:rPr>
                        <a:t>266,550)</a:t>
                      </a:r>
                      <a:endParaRPr lang="en-CA" sz="1400" b="0" i="0" u="none"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190500">
                <a:tc gridSpan="3">
                  <a:txBody>
                    <a:bodyPr/>
                    <a:lstStyle/>
                    <a:p>
                      <a:pPr algn="l" fontAlgn="b"/>
                      <a:r>
                        <a:rPr lang="en-CA" sz="1400" b="1" u="none" strike="noStrike" dirty="0">
                          <a:effectLst/>
                        </a:rPr>
                        <a:t>TAX SAVINGS ON DONATION</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gridSpan="2">
                  <a:txBody>
                    <a:bodyPr/>
                    <a:lstStyle/>
                    <a:p>
                      <a:pPr algn="l" fontAlgn="b"/>
                      <a:r>
                        <a:rPr lang="en-CA" sz="1400" u="none" strike="noStrike" dirty="0">
                          <a:effectLst/>
                        </a:rPr>
                        <a:t>$1,000,000 X </a:t>
                      </a:r>
                      <a:r>
                        <a:rPr lang="en-CA" sz="1400" u="none" strike="noStrike" dirty="0" smtClean="0">
                          <a:effectLst/>
                        </a:rPr>
                        <a:t>53.31%</a:t>
                      </a:r>
                      <a:endParaRPr lang="en-CA" sz="1400" b="0"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b="0" i="0" u="sng" strike="noStrike" dirty="0" smtClean="0">
                          <a:solidFill>
                            <a:schemeClr val="dk1"/>
                          </a:solidFill>
                          <a:effectLst/>
                          <a:latin typeface="+mn-lt"/>
                        </a:rPr>
                        <a:t>533,100</a:t>
                      </a:r>
                      <a:endParaRPr lang="en-CA" sz="1400" b="0" i="0" u="sng" strike="noStrike" dirty="0">
                        <a:solidFill>
                          <a:srgbClr val="000000"/>
                        </a:solidFill>
                        <a:effectLst/>
                        <a:latin typeface="Calibri"/>
                      </a:endParaRPr>
                    </a:p>
                  </a:txBody>
                  <a:tcPr marL="9525" marR="9525" marT="9525" marB="0" anchor="b">
                    <a:noFill/>
                  </a:tcPr>
                </a:tc>
                <a:tc>
                  <a:txBody>
                    <a:bodyPr/>
                    <a:lstStyle/>
                    <a:p>
                      <a:pPr algn="ctr" fontAlgn="b"/>
                      <a:endParaRPr lang="en-CA" sz="1400" b="0" i="0" u="sng"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smtClean="0">
                          <a:effectLst/>
                        </a:rPr>
                        <a:t>    </a:t>
                      </a:r>
                      <a:r>
                        <a:rPr lang="en-CA" sz="1400" u="sng" strike="noStrike" dirty="0" smtClean="0">
                          <a:effectLst/>
                        </a:rPr>
                        <a:t>533,100</a:t>
                      </a:r>
                      <a:endParaRPr lang="en-CA" sz="1400" b="0" i="0" u="sng"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200025">
                <a:tc gridSpan="3">
                  <a:txBody>
                    <a:bodyPr/>
                    <a:lstStyle/>
                    <a:p>
                      <a:pPr algn="l" fontAlgn="b"/>
                      <a:r>
                        <a:rPr lang="en-CA" sz="1400" b="1" u="none" strike="noStrike" dirty="0">
                          <a:effectLst/>
                        </a:rPr>
                        <a:t>NET TO BENEFICIARIES</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a:effectLst/>
                        </a:rPr>
                        <a:t>$</a:t>
                      </a:r>
                      <a:r>
                        <a:rPr lang="en-CA" sz="1400" u="dbl" strike="noStrike" baseline="0" dirty="0" smtClean="0">
                          <a:effectLst/>
                        </a:rPr>
                        <a:t>266,550 </a:t>
                      </a:r>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smtClean="0">
                          <a:effectLst/>
                        </a:rPr>
                        <a:t> $266,550 </a:t>
                      </a:r>
                      <a:endParaRPr lang="en-CA" sz="1400" b="0" i="0" u="dbl" strike="noStrike" baseline="0" dirty="0">
                        <a:solidFill>
                          <a:srgbClr val="000000"/>
                        </a:solidFill>
                        <a:effectLst/>
                        <a:latin typeface="Calibri"/>
                      </a:endParaRPr>
                    </a:p>
                  </a:txBody>
                  <a:tcPr marL="9525" marR="9525" marT="9525" marB="0" anchor="b">
                    <a:noFill/>
                  </a:tcPr>
                </a:tc>
              </a:tr>
              <a:tr h="200025">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200025">
                <a:tc gridSpan="3">
                  <a:txBody>
                    <a:bodyPr/>
                    <a:lstStyle/>
                    <a:p>
                      <a:pPr algn="l" fontAlgn="b"/>
                      <a:r>
                        <a:rPr lang="en-CA" sz="1400" b="1" u="none" strike="noStrike" dirty="0">
                          <a:effectLst/>
                        </a:rPr>
                        <a:t>DIVIDEND REFUND TO CORP</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a:effectLst/>
                        </a:rPr>
                        <a:t>$</a:t>
                      </a:r>
                      <a:r>
                        <a:rPr lang="en-CA" sz="1400" u="dbl" strike="noStrike" baseline="0" dirty="0" smtClean="0">
                          <a:effectLst/>
                        </a:rPr>
                        <a:t>383,300 </a:t>
                      </a:r>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a:effectLst/>
                        </a:rPr>
                        <a:t>NIL</a:t>
                      </a:r>
                      <a:endParaRPr lang="en-CA" sz="1400" b="0" i="0" u="dbl" strike="noStrike" baseline="0" dirty="0">
                        <a:solidFill>
                          <a:srgbClr val="000000"/>
                        </a:solidFill>
                        <a:effectLst/>
                        <a:latin typeface="Calibri"/>
                      </a:endParaRPr>
                    </a:p>
                  </a:txBody>
                  <a:tcPr marL="9525" marR="9525" marT="9525" marB="0" anchor="b">
                    <a:noFill/>
                  </a:tcPr>
                </a:tc>
              </a:tr>
              <a:tr h="200025">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200025">
                <a:tc gridSpan="3">
                  <a:txBody>
                    <a:bodyPr/>
                    <a:lstStyle/>
                    <a:p>
                      <a:pPr algn="l" fontAlgn="b"/>
                      <a:r>
                        <a:rPr lang="en-CA" sz="1400" b="1" u="none" strike="noStrike" dirty="0">
                          <a:effectLst/>
                        </a:rPr>
                        <a:t>PROCEEDS TO CHARITY</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a:effectLst/>
                        </a:rPr>
                        <a:t>$1,000,000 </a:t>
                      </a:r>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a:effectLst/>
                        </a:rPr>
                        <a:t>$1,000,000 </a:t>
                      </a:r>
                      <a:endParaRPr lang="en-CA" sz="1400" b="0" i="0" u="dbl" strike="noStrike" baseline="0" dirty="0">
                        <a:solidFill>
                          <a:srgbClr val="000000"/>
                        </a:solidFill>
                        <a:effectLst/>
                        <a:latin typeface="Calibri"/>
                      </a:endParaRPr>
                    </a:p>
                  </a:txBody>
                  <a:tcPr marL="9525" marR="9525" marT="9525" marB="0" anchor="b">
                    <a:noFill/>
                  </a:tcPr>
                </a:tc>
              </a:tr>
              <a:tr h="200025">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190500">
                <a:tc gridSpan="3">
                  <a:txBody>
                    <a:bodyPr/>
                    <a:lstStyle/>
                    <a:p>
                      <a:pPr algn="l" fontAlgn="b"/>
                      <a:r>
                        <a:rPr lang="en-CA" sz="1400" b="1" u="none" strike="noStrike" dirty="0">
                          <a:effectLst/>
                        </a:rPr>
                        <a:t>NET TO BENEFICIARIES</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gridSpan="2">
                  <a:txBody>
                    <a:bodyPr/>
                    <a:lstStyle/>
                    <a:p>
                      <a:pPr algn="l" fontAlgn="b"/>
                      <a:r>
                        <a:rPr lang="en-CA" sz="1400" b="1" u="none" strike="noStrike" dirty="0">
                          <a:effectLst/>
                        </a:rPr>
                        <a:t> - NO DONATION</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smtClean="0">
                          <a:effectLst/>
                        </a:rPr>
                        <a:t>$561,600 </a:t>
                      </a:r>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smtClean="0">
                          <a:effectLst/>
                        </a:rPr>
                        <a:t>$601,700 </a:t>
                      </a:r>
                      <a:endParaRPr lang="en-CA" sz="1400" b="0" i="0" u="none"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gridSpan="2">
                  <a:txBody>
                    <a:bodyPr/>
                    <a:lstStyle/>
                    <a:p>
                      <a:pPr algn="l" fontAlgn="b"/>
                      <a:r>
                        <a:rPr lang="en-CA" sz="1400" u="none" strike="noStrike" dirty="0">
                          <a:effectLst/>
                        </a:rPr>
                        <a:t> - </a:t>
                      </a:r>
                      <a:r>
                        <a:rPr lang="en-CA" sz="1400" b="1" u="none" strike="noStrike" dirty="0">
                          <a:effectLst/>
                        </a:rPr>
                        <a:t>DONATION</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sng" strike="noStrike" dirty="0">
                          <a:effectLst/>
                        </a:rPr>
                        <a:t> </a:t>
                      </a:r>
                      <a:r>
                        <a:rPr lang="en-CA" sz="1400" u="sng" strike="noStrike" dirty="0" smtClean="0">
                          <a:effectLst/>
                        </a:rPr>
                        <a:t>(266,550)</a:t>
                      </a:r>
                      <a:endParaRPr lang="en-CA" sz="1400" b="0" i="0" u="sng" strike="noStrike" dirty="0">
                        <a:solidFill>
                          <a:srgbClr val="000000"/>
                        </a:solidFill>
                        <a:effectLst/>
                        <a:latin typeface="Calibri"/>
                      </a:endParaRPr>
                    </a:p>
                  </a:txBody>
                  <a:tcPr marL="9525" marR="9525" marT="9525" marB="0" anchor="b">
                    <a:noFill/>
                  </a:tcPr>
                </a:tc>
                <a:tc>
                  <a:txBody>
                    <a:bodyPr/>
                    <a:lstStyle/>
                    <a:p>
                      <a:pPr algn="ctr" fontAlgn="b"/>
                      <a:endParaRPr lang="en-CA" sz="1400" b="0" i="0" u="sng" strike="noStrike" dirty="0">
                        <a:solidFill>
                          <a:srgbClr val="000000"/>
                        </a:solidFill>
                        <a:effectLst/>
                        <a:latin typeface="Calibri"/>
                      </a:endParaRPr>
                    </a:p>
                  </a:txBody>
                  <a:tcPr marL="9525" marR="9525" marT="9525" marB="0" anchor="b">
                    <a:noFill/>
                  </a:tcPr>
                </a:tc>
                <a:tc>
                  <a:txBody>
                    <a:bodyPr/>
                    <a:lstStyle/>
                    <a:p>
                      <a:pPr algn="ctr" fontAlgn="b"/>
                      <a:r>
                        <a:rPr lang="en-CA" sz="1400" u="sng" strike="noStrike" dirty="0">
                          <a:effectLst/>
                        </a:rPr>
                        <a:t> </a:t>
                      </a:r>
                      <a:r>
                        <a:rPr lang="en-CA" sz="1400" u="sng" strike="noStrike" dirty="0" smtClean="0">
                          <a:effectLst/>
                        </a:rPr>
                        <a:t>(266,550)</a:t>
                      </a:r>
                      <a:endParaRPr lang="en-CA" sz="1400" b="0" i="0" u="sng"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190500">
                <a:tc gridSpan="2">
                  <a:txBody>
                    <a:bodyPr/>
                    <a:lstStyle/>
                    <a:p>
                      <a:pPr algn="l" fontAlgn="b"/>
                      <a:r>
                        <a:rPr lang="en-CA" sz="1400" b="1" u="none" strike="noStrike" dirty="0">
                          <a:effectLst/>
                        </a:rPr>
                        <a:t>COST OF </a:t>
                      </a:r>
                      <a:r>
                        <a:rPr lang="en-CA" sz="1400" b="1" u="none" strike="noStrike" dirty="0" smtClean="0">
                          <a:effectLst/>
                        </a:rPr>
                        <a:t>DONATION 2017</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gridSpan="2">
                  <a:txBody>
                    <a:bodyPr/>
                    <a:lstStyle/>
                    <a:p>
                      <a:pPr algn="l" fontAlgn="b"/>
                      <a:r>
                        <a:rPr lang="en-CA" sz="1400" u="none" strike="noStrike" dirty="0">
                          <a:effectLst/>
                        </a:rPr>
                        <a:t> - </a:t>
                      </a:r>
                      <a:r>
                        <a:rPr lang="en-CA" sz="1400" b="1" u="none" strike="noStrike" dirty="0">
                          <a:effectLst/>
                        </a:rPr>
                        <a:t>DOLLARS</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b="1" u="sng" strike="noStrike" dirty="0" smtClean="0">
                          <a:effectLst/>
                        </a:rPr>
                        <a:t>$295,050 </a:t>
                      </a:r>
                      <a:endParaRPr lang="en-CA" sz="1400" b="1" i="0" u="sng" strike="noStrike" dirty="0">
                        <a:solidFill>
                          <a:srgbClr val="000000"/>
                        </a:solidFill>
                        <a:effectLst/>
                        <a:latin typeface="Calibri"/>
                      </a:endParaRPr>
                    </a:p>
                  </a:txBody>
                  <a:tcPr marL="9525" marR="9525" marT="9525" marB="0" anchor="b">
                    <a:noFill/>
                  </a:tcPr>
                </a:tc>
                <a:tc>
                  <a:txBody>
                    <a:bodyPr/>
                    <a:lstStyle/>
                    <a:p>
                      <a:pPr algn="ctr" fontAlgn="b"/>
                      <a:endParaRPr lang="en-CA" sz="1400" b="1" i="0" u="sng" strike="noStrike" dirty="0">
                        <a:solidFill>
                          <a:srgbClr val="000000"/>
                        </a:solidFill>
                        <a:effectLst/>
                        <a:latin typeface="Calibri"/>
                      </a:endParaRPr>
                    </a:p>
                  </a:txBody>
                  <a:tcPr marL="9525" marR="9525" marT="9525" marB="0" anchor="b">
                    <a:noFill/>
                  </a:tcPr>
                </a:tc>
                <a:tc>
                  <a:txBody>
                    <a:bodyPr/>
                    <a:lstStyle/>
                    <a:p>
                      <a:pPr algn="ctr" fontAlgn="b"/>
                      <a:r>
                        <a:rPr lang="en-CA" sz="1400" b="1" u="sng" strike="noStrike" dirty="0" smtClean="0">
                          <a:effectLst/>
                        </a:rPr>
                        <a:t>$335,150 </a:t>
                      </a:r>
                      <a:endParaRPr lang="en-CA" sz="1400" b="1" i="0" u="sng" strike="noStrike" dirty="0">
                        <a:solidFill>
                          <a:srgbClr val="000000"/>
                        </a:solidFill>
                        <a:effectLst/>
                        <a:latin typeface="Calibri"/>
                      </a:endParaRPr>
                    </a:p>
                  </a:txBody>
                  <a:tcPr marL="9525" marR="9525" marT="9525" marB="0" anchor="b">
                    <a:noFill/>
                  </a:tcPr>
                </a:tc>
              </a:tr>
              <a:tr h="190500">
                <a:tc gridSpan="2">
                  <a:txBody>
                    <a:bodyPr/>
                    <a:lstStyle/>
                    <a:p>
                      <a:pPr algn="l" fontAlgn="b"/>
                      <a:r>
                        <a:rPr lang="en-CA" sz="1400" b="1" i="0" u="none" strike="noStrike" dirty="0" smtClean="0">
                          <a:solidFill>
                            <a:schemeClr val="dk1"/>
                          </a:solidFill>
                          <a:effectLst/>
                          <a:latin typeface="+mn-lt"/>
                        </a:rPr>
                        <a:t>COST</a:t>
                      </a:r>
                      <a:r>
                        <a:rPr lang="en-CA" sz="1400" b="1" i="0" u="none" strike="noStrike" baseline="0" dirty="0" smtClean="0">
                          <a:solidFill>
                            <a:schemeClr val="dk1"/>
                          </a:solidFill>
                          <a:effectLst/>
                          <a:latin typeface="+mn-lt"/>
                        </a:rPr>
                        <a:t> OF DONATION 2017</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gridSpan="2">
                  <a:txBody>
                    <a:bodyPr/>
                    <a:lstStyle/>
                    <a:p>
                      <a:pPr algn="l" fontAlgn="b"/>
                      <a:r>
                        <a:rPr lang="en-CA" sz="1400" u="none" strike="noStrike" dirty="0">
                          <a:effectLst/>
                        </a:rPr>
                        <a:t> - </a:t>
                      </a:r>
                      <a:r>
                        <a:rPr lang="en-CA" sz="1400" b="1" u="none" strike="noStrike" dirty="0">
                          <a:effectLst/>
                        </a:rPr>
                        <a:t>PERCENTAGE</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smtClean="0">
                          <a:effectLst/>
                        </a:rPr>
                        <a:t>29.50%</a:t>
                      </a:r>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smtClean="0">
                          <a:effectLst/>
                        </a:rPr>
                        <a:t>33.51%</a:t>
                      </a:r>
                      <a:endParaRPr lang="en-CA" sz="1400" b="0" i="0" u="none" strike="noStrike" dirty="0">
                        <a:solidFill>
                          <a:srgbClr val="000000"/>
                        </a:solidFill>
                        <a:effectLst/>
                        <a:latin typeface="Calibri"/>
                      </a:endParaRPr>
                    </a:p>
                  </a:txBody>
                  <a:tcPr marL="9525" marR="9525" marT="9525" marB="0" anchor="b">
                    <a:noFill/>
                  </a:tcPr>
                </a:tc>
              </a:tr>
            </a:tbl>
          </a:graphicData>
        </a:graphic>
      </p:graphicFrame>
      <p:sp>
        <p:nvSpPr>
          <p:cNvPr id="15" name="Title 1"/>
          <p:cNvSpPr txBox="1">
            <a:spLocks/>
          </p:cNvSpPr>
          <p:nvPr/>
        </p:nvSpPr>
        <p:spPr>
          <a:xfrm>
            <a:off x="318356" y="287848"/>
            <a:ext cx="8507288" cy="12101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900" b="1" dirty="0" smtClean="0">
                <a:solidFill>
                  <a:schemeClr val="tx2"/>
                </a:solidFill>
              </a:rPr>
              <a:t>DONATION OF PREFERRED SHARES 2017</a:t>
            </a:r>
            <a:br>
              <a:rPr lang="en-CA" sz="2900" b="1" dirty="0" smtClean="0">
                <a:solidFill>
                  <a:schemeClr val="tx2"/>
                </a:solidFill>
              </a:rPr>
            </a:br>
            <a:r>
              <a:rPr lang="en-CA" sz="2900" b="1" dirty="0" smtClean="0"/>
              <a:t>ALTERNATIVE 2- DONATION PREFERRED SHARES</a:t>
            </a:r>
            <a:endParaRPr lang="en-CA" sz="2900" b="1" dirty="0"/>
          </a:p>
        </p:txBody>
      </p:sp>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36EA70CA-B238-49AF-8DE3-AFD5AB05518D}" type="slidenum">
              <a:rPr lang="en-CA" smtClean="0"/>
              <a:t>87</a:t>
            </a:fld>
            <a:endParaRPr lang="en-CA" dirty="0"/>
          </a:p>
        </p:txBody>
      </p:sp>
    </p:spTree>
    <p:extLst>
      <p:ext uri="{BB962C8B-B14F-4D97-AF65-F5344CB8AC3E}">
        <p14:creationId xmlns:p14="http://schemas.microsoft.com/office/powerpoint/2010/main" val="2947545087"/>
      </p:ext>
    </p:extLst>
  </p:cSld>
  <p:clrMapOvr>
    <a:masterClrMapping/>
  </p:clrMapOvr>
  <p:transition spd="med">
    <p:split orient="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661248"/>
            <a:ext cx="9144000" cy="840585"/>
          </a:xfrm>
          <a:prstGeom prst="rect">
            <a:avLst/>
          </a:prstGeom>
        </p:spPr>
      </p:pic>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pic>
        <p:nvPicPr>
          <p:cNvPr id="11" name="Picture 10"/>
          <p:cNvPicPr>
            <a:picLocks noChangeAspect="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graphicFrame>
        <p:nvGraphicFramePr>
          <p:cNvPr id="14" name="Content Placeholder 3"/>
          <p:cNvGraphicFramePr>
            <a:graphicFrameLocks/>
          </p:cNvGraphicFramePr>
          <p:nvPr>
            <p:extLst>
              <p:ext uri="{D42A27DB-BD31-4B8C-83A1-F6EECF244321}">
                <p14:modId xmlns:p14="http://schemas.microsoft.com/office/powerpoint/2010/main" val="2221214944"/>
              </p:ext>
            </p:extLst>
          </p:nvPr>
        </p:nvGraphicFramePr>
        <p:xfrm>
          <a:off x="467544" y="1484784"/>
          <a:ext cx="6912768" cy="4671060"/>
        </p:xfrm>
        <a:graphic>
          <a:graphicData uri="http://schemas.openxmlformats.org/drawingml/2006/table">
            <a:tbl>
              <a:tblPr>
                <a:tableStyleId>{5C22544A-7EE6-4342-B048-85BDC9FD1C3A}</a:tableStyleId>
              </a:tblPr>
              <a:tblGrid>
                <a:gridCol w="878975"/>
                <a:gridCol w="878975"/>
                <a:gridCol w="878975"/>
                <a:gridCol w="878975"/>
                <a:gridCol w="206011"/>
                <a:gridCol w="700432"/>
                <a:gridCol w="1135341"/>
                <a:gridCol w="219743"/>
                <a:gridCol w="1135341"/>
              </a:tblGrid>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1" i="0" u="none" strike="noStrike" dirty="0">
                        <a:solidFill>
                          <a:srgbClr val="000000"/>
                        </a:solidFill>
                        <a:effectLst/>
                        <a:latin typeface="Calibri"/>
                      </a:endParaRPr>
                    </a:p>
                  </a:txBody>
                  <a:tcPr marL="9525" marR="9525" marT="9525" marB="0" anchor="b">
                    <a:noFill/>
                  </a:tcPr>
                </a:tc>
                <a:tc>
                  <a:txBody>
                    <a:bodyPr/>
                    <a:lstStyle/>
                    <a:p>
                      <a:pPr algn="r" fontAlgn="b"/>
                      <a:endParaRPr lang="en-CA" sz="1400" b="1" i="0" u="none" strike="noStrike" dirty="0">
                        <a:solidFill>
                          <a:srgbClr val="000000"/>
                        </a:solidFill>
                        <a:effectLst/>
                        <a:latin typeface="Calibri"/>
                      </a:endParaRPr>
                    </a:p>
                  </a:txBody>
                  <a:tcPr marL="9525" marR="9525" marT="9525" marB="0" anchor="b">
                    <a:noFill/>
                  </a:tcPr>
                </a:tc>
                <a:tc>
                  <a:txBody>
                    <a:bodyPr/>
                    <a:lstStyle/>
                    <a:p>
                      <a:pPr algn="ctr" fontAlgn="b"/>
                      <a:r>
                        <a:rPr lang="en-CA" sz="1400" b="1" u="none" strike="noStrike" dirty="0">
                          <a:effectLst/>
                        </a:rPr>
                        <a:t>&gt; $500,000</a:t>
                      </a:r>
                      <a:endParaRPr lang="en-CA" sz="1400" b="1" i="0" u="none"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b="1" u="none" strike="noStrike" dirty="0" smtClean="0">
                          <a:effectLst/>
                        </a:rPr>
                        <a:t>HOLDCO (?)</a:t>
                      </a:r>
                      <a:endParaRPr lang="en-CA" sz="1400" b="1"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a:effectLst/>
                        </a:rPr>
                        <a:t>   </a:t>
                      </a:r>
                      <a:r>
                        <a:rPr lang="en-CA" sz="1400" b="1" u="none" strike="noStrike" dirty="0">
                          <a:effectLst/>
                        </a:rPr>
                        <a:t>OPCO</a:t>
                      </a:r>
                      <a:endParaRPr lang="en-CA" sz="1400" b="1" i="0" u="none" strike="noStrike" dirty="0">
                        <a:solidFill>
                          <a:srgbClr val="000000"/>
                        </a:solidFill>
                        <a:effectLst/>
                        <a:latin typeface="Calibri"/>
                      </a:endParaRPr>
                    </a:p>
                  </a:txBody>
                  <a:tcPr marL="9525" marR="9525" marT="9525" marB="0" anchor="b">
                    <a:noFill/>
                  </a:tcPr>
                </a:tc>
              </a:tr>
              <a:tr h="190500">
                <a:tc gridSpan="3">
                  <a:txBody>
                    <a:bodyPr/>
                    <a:lstStyle/>
                    <a:p>
                      <a:pPr algn="l" fontAlgn="b"/>
                      <a:r>
                        <a:rPr lang="en-CA" sz="1400" b="1" u="none" strike="noStrike" dirty="0">
                          <a:effectLst/>
                        </a:rPr>
                        <a:t>TAX ON DEEMED DISPOSITION</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gridSpan="3">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b="0" i="0" u="none" strike="noStrike" dirty="0" smtClean="0">
                          <a:solidFill>
                            <a:srgbClr val="000000"/>
                          </a:solidFill>
                          <a:effectLst/>
                          <a:latin typeface="Calibri"/>
                        </a:rPr>
                        <a:t>-</a:t>
                      </a:r>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b="0" i="0" u="none" strike="noStrike" dirty="0" smtClean="0">
                          <a:solidFill>
                            <a:srgbClr val="000000"/>
                          </a:solidFill>
                          <a:effectLst/>
                          <a:latin typeface="Calibri"/>
                        </a:rPr>
                        <a:t>-</a:t>
                      </a:r>
                      <a:endParaRPr lang="en-CA" sz="1400" b="0" i="0" u="none"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190500">
                <a:tc gridSpan="3">
                  <a:txBody>
                    <a:bodyPr/>
                    <a:lstStyle/>
                    <a:p>
                      <a:pPr algn="l" fontAlgn="b"/>
                      <a:r>
                        <a:rPr lang="en-CA" sz="1400" b="1" u="none" strike="noStrike" dirty="0">
                          <a:effectLst/>
                        </a:rPr>
                        <a:t>TAX SAVINGS ON DONATION</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gridSpan="2">
                  <a:txBody>
                    <a:bodyPr/>
                    <a:lstStyle/>
                    <a:p>
                      <a:pPr algn="l" fontAlgn="b"/>
                      <a:r>
                        <a:rPr lang="en-CA" sz="1400" u="none" strike="noStrike" dirty="0" smtClean="0">
                          <a:effectLst/>
                        </a:rPr>
                        <a:t>$800,000 </a:t>
                      </a:r>
                      <a:r>
                        <a:rPr lang="en-CA" sz="1400" u="none" strike="noStrike" dirty="0">
                          <a:effectLst/>
                        </a:rPr>
                        <a:t>X </a:t>
                      </a:r>
                      <a:r>
                        <a:rPr lang="en-CA" sz="1400" u="none" strike="noStrike" dirty="0" smtClean="0">
                          <a:effectLst/>
                        </a:rPr>
                        <a:t>53.31%</a:t>
                      </a:r>
                      <a:endParaRPr lang="en-CA" sz="1400" b="0"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b="0" i="0" u="sng" strike="noStrike" dirty="0" smtClean="0">
                          <a:solidFill>
                            <a:srgbClr val="000000"/>
                          </a:solidFill>
                          <a:effectLst/>
                          <a:latin typeface="Calibri"/>
                        </a:rPr>
                        <a:t>426,480</a:t>
                      </a:r>
                      <a:endParaRPr lang="en-CA" sz="1400" b="0" i="0" u="sng" strike="noStrike" dirty="0">
                        <a:solidFill>
                          <a:srgbClr val="000000"/>
                        </a:solidFill>
                        <a:effectLst/>
                        <a:latin typeface="Calibri"/>
                      </a:endParaRPr>
                    </a:p>
                  </a:txBody>
                  <a:tcPr marL="9525" marR="9525" marT="9525" marB="0" anchor="b">
                    <a:noFill/>
                  </a:tcPr>
                </a:tc>
                <a:tc>
                  <a:txBody>
                    <a:bodyPr/>
                    <a:lstStyle/>
                    <a:p>
                      <a:pPr algn="ctr" fontAlgn="b"/>
                      <a:endParaRPr lang="en-CA" sz="1400" b="0" i="0" u="sng"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smtClean="0">
                          <a:effectLst/>
                        </a:rPr>
                        <a:t>  </a:t>
                      </a:r>
                      <a:r>
                        <a:rPr lang="en-CA" sz="1400" u="sng" strike="noStrike" dirty="0" smtClean="0">
                          <a:effectLst/>
                        </a:rPr>
                        <a:t>426,480</a:t>
                      </a:r>
                      <a:endParaRPr lang="en-CA" sz="1400" b="0" i="0" u="sng"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200025">
                <a:tc gridSpan="3">
                  <a:txBody>
                    <a:bodyPr/>
                    <a:lstStyle/>
                    <a:p>
                      <a:pPr algn="l" fontAlgn="b"/>
                      <a:r>
                        <a:rPr lang="en-CA" sz="1400" b="1" u="none" strike="noStrike" dirty="0">
                          <a:effectLst/>
                        </a:rPr>
                        <a:t>NET TO BENEFICIARIES</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smtClean="0">
                          <a:effectLst/>
                        </a:rPr>
                        <a:t>$426,480 </a:t>
                      </a:r>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smtClean="0">
                          <a:effectLst/>
                        </a:rPr>
                        <a:t> $426,480 </a:t>
                      </a:r>
                      <a:endParaRPr lang="en-CA" sz="1400" b="0" i="0" u="dbl" strike="noStrike" baseline="0" dirty="0">
                        <a:solidFill>
                          <a:srgbClr val="000000"/>
                        </a:solidFill>
                        <a:effectLst/>
                        <a:latin typeface="Calibri"/>
                      </a:endParaRPr>
                    </a:p>
                  </a:txBody>
                  <a:tcPr marL="9525" marR="9525" marT="9525" marB="0" anchor="b">
                    <a:noFill/>
                  </a:tcPr>
                </a:tc>
              </a:tr>
              <a:tr h="200025">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200025">
                <a:tc gridSpan="3">
                  <a:txBody>
                    <a:bodyPr/>
                    <a:lstStyle/>
                    <a:p>
                      <a:pPr algn="l" fontAlgn="b"/>
                      <a:r>
                        <a:rPr lang="en-CA" sz="1400" b="1" u="none" strike="noStrike" dirty="0">
                          <a:effectLst/>
                        </a:rPr>
                        <a:t>DIVIDEND REFUND TO CORP</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a:effectLst/>
                        </a:rPr>
                        <a:t>$</a:t>
                      </a:r>
                      <a:r>
                        <a:rPr lang="en-CA" sz="1400" u="dbl" strike="noStrike" baseline="0" dirty="0" smtClean="0">
                          <a:effectLst/>
                        </a:rPr>
                        <a:t>306,640 </a:t>
                      </a:r>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a:effectLst/>
                        </a:rPr>
                        <a:t>NIL</a:t>
                      </a:r>
                      <a:endParaRPr lang="en-CA" sz="1400" b="0" i="0" u="dbl" strike="noStrike" baseline="0" dirty="0">
                        <a:solidFill>
                          <a:srgbClr val="000000"/>
                        </a:solidFill>
                        <a:effectLst/>
                        <a:latin typeface="Calibri"/>
                      </a:endParaRPr>
                    </a:p>
                  </a:txBody>
                  <a:tcPr marL="9525" marR="9525" marT="9525" marB="0" anchor="b">
                    <a:noFill/>
                  </a:tcPr>
                </a:tc>
              </a:tr>
              <a:tr h="200025">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200025">
                <a:tc gridSpan="3">
                  <a:txBody>
                    <a:bodyPr/>
                    <a:lstStyle/>
                    <a:p>
                      <a:pPr algn="l" fontAlgn="b"/>
                      <a:r>
                        <a:rPr lang="en-CA" sz="1400" b="1" u="none" strike="noStrike" dirty="0">
                          <a:effectLst/>
                        </a:rPr>
                        <a:t>PROCEEDS TO CHARITY</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smtClean="0">
                          <a:effectLst/>
                        </a:rPr>
                        <a:t>$800,000 </a:t>
                      </a:r>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endParaRPr lang="en-CA" sz="1400" b="0" i="0" u="dbl" strike="noStrike" baseline="0" dirty="0">
                        <a:solidFill>
                          <a:srgbClr val="000000"/>
                        </a:solidFill>
                        <a:effectLst/>
                        <a:latin typeface="Calibri"/>
                      </a:endParaRPr>
                    </a:p>
                  </a:txBody>
                  <a:tcPr marL="9525" marR="9525" marT="9525" marB="0" anchor="b">
                    <a:noFill/>
                  </a:tcPr>
                </a:tc>
                <a:tc>
                  <a:txBody>
                    <a:bodyPr/>
                    <a:lstStyle/>
                    <a:p>
                      <a:pPr algn="ctr" fontAlgn="b"/>
                      <a:r>
                        <a:rPr lang="en-CA" sz="1400" u="dbl" strike="noStrike" baseline="0" dirty="0" smtClean="0">
                          <a:effectLst/>
                        </a:rPr>
                        <a:t>$800,000 </a:t>
                      </a:r>
                      <a:endParaRPr lang="en-CA" sz="1400" b="0" i="0" u="dbl" strike="noStrike" baseline="0" dirty="0">
                        <a:solidFill>
                          <a:srgbClr val="000000"/>
                        </a:solidFill>
                        <a:effectLst/>
                        <a:latin typeface="Calibri"/>
                      </a:endParaRPr>
                    </a:p>
                  </a:txBody>
                  <a:tcPr marL="9525" marR="9525" marT="9525" marB="0" anchor="b">
                    <a:noFill/>
                  </a:tcPr>
                </a:tc>
              </a:tr>
              <a:tr h="200025">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190500">
                <a:tc gridSpan="3">
                  <a:txBody>
                    <a:bodyPr/>
                    <a:lstStyle/>
                    <a:p>
                      <a:pPr algn="l" fontAlgn="b"/>
                      <a:r>
                        <a:rPr lang="en-CA" sz="1400" b="1" u="none" strike="noStrike" dirty="0">
                          <a:effectLst/>
                        </a:rPr>
                        <a:t>NET TO BENEFICIARIES</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gridSpan="2">
                  <a:txBody>
                    <a:bodyPr/>
                    <a:lstStyle/>
                    <a:p>
                      <a:pPr algn="l" fontAlgn="b"/>
                      <a:r>
                        <a:rPr lang="en-CA" sz="1400" b="1" u="none" strike="noStrike" dirty="0">
                          <a:effectLst/>
                        </a:rPr>
                        <a:t> - NO DONATION</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smtClean="0">
                          <a:effectLst/>
                        </a:rPr>
                        <a:t>$449,280 </a:t>
                      </a:r>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smtClean="0">
                          <a:effectLst/>
                        </a:rPr>
                        <a:t>$481,360 </a:t>
                      </a:r>
                      <a:endParaRPr lang="en-CA" sz="1400" b="0" i="0" u="none"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gridSpan="2">
                  <a:txBody>
                    <a:bodyPr/>
                    <a:lstStyle/>
                    <a:p>
                      <a:pPr algn="l" fontAlgn="b"/>
                      <a:r>
                        <a:rPr lang="en-CA" sz="1400" u="none" strike="noStrike" dirty="0">
                          <a:effectLst/>
                        </a:rPr>
                        <a:t> - </a:t>
                      </a:r>
                      <a:r>
                        <a:rPr lang="en-CA" sz="1400" b="1" u="none" strike="noStrike" dirty="0">
                          <a:effectLst/>
                        </a:rPr>
                        <a:t>DONATION</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sng" strike="noStrike" dirty="0">
                          <a:effectLst/>
                        </a:rPr>
                        <a:t> </a:t>
                      </a:r>
                      <a:r>
                        <a:rPr lang="en-CA" sz="1400" u="sng" strike="noStrike" dirty="0" smtClean="0">
                          <a:effectLst/>
                        </a:rPr>
                        <a:t>(426,480)</a:t>
                      </a:r>
                      <a:endParaRPr lang="en-CA" sz="1400" b="0" i="0" u="sng" strike="noStrike" dirty="0">
                        <a:solidFill>
                          <a:srgbClr val="000000"/>
                        </a:solidFill>
                        <a:effectLst/>
                        <a:latin typeface="Calibri"/>
                      </a:endParaRPr>
                    </a:p>
                  </a:txBody>
                  <a:tcPr marL="9525" marR="9525" marT="9525" marB="0" anchor="b">
                    <a:noFill/>
                  </a:tcPr>
                </a:tc>
                <a:tc>
                  <a:txBody>
                    <a:bodyPr/>
                    <a:lstStyle/>
                    <a:p>
                      <a:pPr algn="ctr" fontAlgn="b"/>
                      <a:endParaRPr lang="en-CA" sz="1400" b="0" i="0" u="sng" strike="noStrike" dirty="0">
                        <a:solidFill>
                          <a:srgbClr val="000000"/>
                        </a:solidFill>
                        <a:effectLst/>
                        <a:latin typeface="Calibri"/>
                      </a:endParaRPr>
                    </a:p>
                  </a:txBody>
                  <a:tcPr marL="9525" marR="9525" marT="9525" marB="0" anchor="b">
                    <a:noFill/>
                  </a:tcPr>
                </a:tc>
                <a:tc>
                  <a:txBody>
                    <a:bodyPr/>
                    <a:lstStyle/>
                    <a:p>
                      <a:pPr algn="ctr" fontAlgn="b"/>
                      <a:r>
                        <a:rPr lang="en-CA" sz="1400" u="sng" strike="noStrike" dirty="0">
                          <a:effectLst/>
                        </a:rPr>
                        <a:t> </a:t>
                      </a:r>
                      <a:r>
                        <a:rPr lang="en-CA" sz="1400" u="sng" strike="noStrike" dirty="0" smtClean="0">
                          <a:effectLst/>
                        </a:rPr>
                        <a:t>(426,480)</a:t>
                      </a:r>
                      <a:endParaRPr lang="en-CA" sz="1400" b="0" i="0" u="sng" strike="noStrike" dirty="0">
                        <a:solidFill>
                          <a:srgbClr val="000000"/>
                        </a:solidFill>
                        <a:effectLst/>
                        <a:latin typeface="Calibri"/>
                      </a:endParaRPr>
                    </a:p>
                  </a:txBody>
                  <a:tcPr marL="9525" marR="9525" marT="9525" marB="0" anchor="b">
                    <a:noFill/>
                  </a:tcPr>
                </a:tc>
              </a:tr>
              <a:tr h="190500">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r>
              <a:tr h="190500">
                <a:tc gridSpan="2">
                  <a:txBody>
                    <a:bodyPr/>
                    <a:lstStyle/>
                    <a:p>
                      <a:pPr algn="l" fontAlgn="b"/>
                      <a:r>
                        <a:rPr lang="en-CA" sz="1400" b="1" u="none" strike="noStrike" dirty="0">
                          <a:effectLst/>
                        </a:rPr>
                        <a:t>COST OF DONATION</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gridSpan="2">
                  <a:txBody>
                    <a:bodyPr/>
                    <a:lstStyle/>
                    <a:p>
                      <a:pPr algn="l" fontAlgn="b"/>
                      <a:r>
                        <a:rPr lang="en-CA" sz="1400" u="none" strike="noStrike" dirty="0">
                          <a:effectLst/>
                        </a:rPr>
                        <a:t> - </a:t>
                      </a:r>
                      <a:r>
                        <a:rPr lang="en-CA" sz="1400" b="1" u="none" strike="noStrike" dirty="0">
                          <a:effectLst/>
                        </a:rPr>
                        <a:t>DOLLARS</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sng" strike="noStrike" dirty="0" smtClean="0">
                          <a:effectLst/>
                        </a:rPr>
                        <a:t>$22,800 </a:t>
                      </a:r>
                      <a:endParaRPr lang="en-CA" sz="1400" b="0" i="0" u="sng" strike="noStrike" dirty="0">
                        <a:solidFill>
                          <a:srgbClr val="000000"/>
                        </a:solidFill>
                        <a:effectLst/>
                        <a:latin typeface="Calibri"/>
                      </a:endParaRPr>
                    </a:p>
                  </a:txBody>
                  <a:tcPr marL="9525" marR="9525" marT="9525" marB="0" anchor="b">
                    <a:noFill/>
                  </a:tcPr>
                </a:tc>
                <a:tc>
                  <a:txBody>
                    <a:bodyPr/>
                    <a:lstStyle/>
                    <a:p>
                      <a:pPr algn="ctr" fontAlgn="b"/>
                      <a:endParaRPr lang="en-CA" sz="1400" b="0" i="0" u="sng" strike="noStrike" dirty="0">
                        <a:solidFill>
                          <a:srgbClr val="000000"/>
                        </a:solidFill>
                        <a:effectLst/>
                        <a:latin typeface="Calibri"/>
                      </a:endParaRPr>
                    </a:p>
                  </a:txBody>
                  <a:tcPr marL="9525" marR="9525" marT="9525" marB="0" anchor="b">
                    <a:noFill/>
                  </a:tcPr>
                </a:tc>
                <a:tc>
                  <a:txBody>
                    <a:bodyPr/>
                    <a:lstStyle/>
                    <a:p>
                      <a:pPr algn="ctr" fontAlgn="b"/>
                      <a:r>
                        <a:rPr lang="en-CA" sz="1400" u="sng" strike="noStrike" dirty="0" smtClean="0">
                          <a:effectLst/>
                        </a:rPr>
                        <a:t>$54,880</a:t>
                      </a:r>
                      <a:endParaRPr lang="en-CA" sz="1400" b="0" i="0" u="sng" strike="noStrike" dirty="0">
                        <a:solidFill>
                          <a:srgbClr val="000000"/>
                        </a:solidFill>
                        <a:effectLst/>
                        <a:latin typeface="Calibri"/>
                      </a:endParaRPr>
                    </a:p>
                  </a:txBody>
                  <a:tcPr marL="9525" marR="9525" marT="9525" marB="0" anchor="b">
                    <a:noFill/>
                  </a:tcPr>
                </a:tc>
              </a:tr>
              <a:tr h="190500">
                <a:tc gridSpan="2">
                  <a:txBody>
                    <a:bodyPr/>
                    <a:lstStyle/>
                    <a:p>
                      <a:pPr algn="l" fontAlgn="b"/>
                      <a:r>
                        <a:rPr lang="en-CA" sz="1400" u="none" strike="noStrike" dirty="0">
                          <a:effectLst/>
                        </a:rPr>
                        <a:t>                                          </a:t>
                      </a:r>
                      <a:r>
                        <a:rPr lang="en-CA" sz="1400" b="1" u="none" strike="noStrike" dirty="0" smtClean="0">
                          <a:effectLst/>
                        </a:rPr>
                        <a:t>PERCENTAGE</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gridSpan="2">
                  <a:txBody>
                    <a:bodyPr/>
                    <a:lstStyle/>
                    <a:p>
                      <a:pPr algn="l" fontAlgn="b"/>
                      <a:r>
                        <a:rPr lang="en-CA" sz="1400" u="none" strike="noStrike" dirty="0">
                          <a:effectLst/>
                        </a:rPr>
                        <a:t> - </a:t>
                      </a:r>
                      <a:r>
                        <a:rPr lang="en-CA" sz="1400" b="1" u="none" strike="noStrike" dirty="0">
                          <a:effectLst/>
                        </a:rPr>
                        <a:t>PERCENTAGE</a:t>
                      </a:r>
                      <a:endParaRPr lang="en-CA" sz="1400" b="1" i="0" u="none" strike="noStrike" dirty="0">
                        <a:solidFill>
                          <a:srgbClr val="000000"/>
                        </a:solidFill>
                        <a:effectLst/>
                        <a:latin typeface="Calibri"/>
                      </a:endParaRPr>
                    </a:p>
                  </a:txBody>
                  <a:tcPr marL="9525" marR="9525" marT="9525" marB="0" anchor="b">
                    <a:noFill/>
                  </a:tcPr>
                </a:tc>
                <a:tc hMerge="1">
                  <a:txBody>
                    <a:bodyPr/>
                    <a:lstStyle/>
                    <a:p>
                      <a:endParaRPr lang="en-CA"/>
                    </a:p>
                  </a:txBody>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l"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smtClean="0">
                          <a:effectLst/>
                        </a:rPr>
                        <a:t>2.85%</a:t>
                      </a:r>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endParaRPr lang="en-CA" sz="1400" b="0" i="0" u="none" strike="noStrike" dirty="0">
                        <a:solidFill>
                          <a:srgbClr val="000000"/>
                        </a:solidFill>
                        <a:effectLst/>
                        <a:latin typeface="Calibri"/>
                      </a:endParaRPr>
                    </a:p>
                  </a:txBody>
                  <a:tcPr marL="9525" marR="9525" marT="9525" marB="0" anchor="b">
                    <a:noFill/>
                  </a:tcPr>
                </a:tc>
                <a:tc>
                  <a:txBody>
                    <a:bodyPr/>
                    <a:lstStyle/>
                    <a:p>
                      <a:pPr algn="ctr" fontAlgn="b"/>
                      <a:r>
                        <a:rPr lang="en-CA" sz="1400" u="none" strike="noStrike" dirty="0" smtClean="0">
                          <a:effectLst/>
                        </a:rPr>
                        <a:t>6.86%</a:t>
                      </a:r>
                      <a:endParaRPr lang="en-CA" sz="1400" b="0" i="0" u="none" strike="noStrike" dirty="0">
                        <a:solidFill>
                          <a:srgbClr val="000000"/>
                        </a:solidFill>
                        <a:effectLst/>
                        <a:latin typeface="Calibri"/>
                      </a:endParaRPr>
                    </a:p>
                  </a:txBody>
                  <a:tcPr marL="9525" marR="9525" marT="9525" marB="0" anchor="b">
                    <a:noFill/>
                  </a:tcPr>
                </a:tc>
              </a:tr>
            </a:tbl>
          </a:graphicData>
        </a:graphic>
      </p:graphicFrame>
      <p:sp>
        <p:nvSpPr>
          <p:cNvPr id="15" name="Title 1"/>
          <p:cNvSpPr txBox="1">
            <a:spLocks/>
          </p:cNvSpPr>
          <p:nvPr/>
        </p:nvSpPr>
        <p:spPr>
          <a:xfrm>
            <a:off x="318356" y="287848"/>
            <a:ext cx="8507288" cy="12101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900" b="1" dirty="0" smtClean="0">
                <a:solidFill>
                  <a:schemeClr val="tx2"/>
                </a:solidFill>
              </a:rPr>
              <a:t>DONATION OF PREFERRED SHARES 2017</a:t>
            </a:r>
            <a:br>
              <a:rPr lang="en-CA" sz="2900" b="1" dirty="0" smtClean="0">
                <a:solidFill>
                  <a:schemeClr val="tx2"/>
                </a:solidFill>
              </a:rPr>
            </a:br>
            <a:r>
              <a:rPr lang="en-CA" sz="2900" b="1" dirty="0" smtClean="0"/>
              <a:t>ALTERNATIVE 2- DONATION PREFERRED SHARES</a:t>
            </a:r>
          </a:p>
          <a:p>
            <a:r>
              <a:rPr lang="en-CA" sz="2400" b="1" dirty="0" smtClean="0"/>
              <a:t>CHRYSTALIZED SHARES</a:t>
            </a:r>
            <a:endParaRPr lang="en-CA" sz="2400" b="1" dirty="0"/>
          </a:p>
        </p:txBody>
      </p:sp>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36EA70CA-B238-49AF-8DE3-AFD5AB05518D}" type="slidenum">
              <a:rPr lang="en-CA" smtClean="0"/>
              <a:t>88</a:t>
            </a:fld>
            <a:endParaRPr lang="en-CA" dirty="0"/>
          </a:p>
        </p:txBody>
      </p:sp>
    </p:spTree>
    <p:extLst>
      <p:ext uri="{BB962C8B-B14F-4D97-AF65-F5344CB8AC3E}">
        <p14:creationId xmlns:p14="http://schemas.microsoft.com/office/powerpoint/2010/main" val="2913848762"/>
      </p:ext>
    </p:extLst>
  </p:cSld>
  <p:clrMapOvr>
    <a:masterClrMapping/>
  </p:clrMapOvr>
  <p:transition spd="med">
    <p:split orient="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661248"/>
            <a:ext cx="9144000" cy="840585"/>
          </a:xfrm>
          <a:prstGeom prst="rect">
            <a:avLst/>
          </a:prstGeom>
        </p:spPr>
      </p:pic>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pic>
        <p:nvPicPr>
          <p:cNvPr id="11" name="Picture 10"/>
          <p:cNvPicPr>
            <a:picLocks noChangeAspect="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sp>
        <p:nvSpPr>
          <p:cNvPr id="15" name="Title 1"/>
          <p:cNvSpPr txBox="1">
            <a:spLocks/>
          </p:cNvSpPr>
          <p:nvPr/>
        </p:nvSpPr>
        <p:spPr>
          <a:xfrm>
            <a:off x="318356" y="287848"/>
            <a:ext cx="8507288" cy="12101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900" b="1" dirty="0" smtClean="0"/>
              <a:t>PREFERRED SHARES – CREATE-DONATE</a:t>
            </a:r>
          </a:p>
        </p:txBody>
      </p:sp>
      <p:sp>
        <p:nvSpPr>
          <p:cNvPr id="2" name="TextBox 1"/>
          <p:cNvSpPr txBox="1"/>
          <p:nvPr/>
        </p:nvSpPr>
        <p:spPr>
          <a:xfrm>
            <a:off x="332148" y="1313328"/>
            <a:ext cx="3680751" cy="369332"/>
          </a:xfrm>
          <a:prstGeom prst="rect">
            <a:avLst/>
          </a:prstGeom>
          <a:noFill/>
        </p:spPr>
        <p:txBody>
          <a:bodyPr wrap="none" rtlCol="0">
            <a:spAutoFit/>
          </a:bodyPr>
          <a:lstStyle/>
          <a:p>
            <a:r>
              <a:rPr lang="en-US" dirty="0" smtClean="0"/>
              <a:t>ACO WISHES TO DONATE $1,000,000</a:t>
            </a:r>
            <a:endParaRPr lang="en-US" dirty="0"/>
          </a:p>
        </p:txBody>
      </p:sp>
      <p:sp>
        <p:nvSpPr>
          <p:cNvPr id="8" name="TextBox 7"/>
          <p:cNvSpPr txBox="1"/>
          <p:nvPr/>
        </p:nvSpPr>
        <p:spPr>
          <a:xfrm>
            <a:off x="318356" y="1844824"/>
            <a:ext cx="8430108" cy="646331"/>
          </a:xfrm>
          <a:prstGeom prst="rect">
            <a:avLst/>
          </a:prstGeom>
          <a:noFill/>
        </p:spPr>
        <p:txBody>
          <a:bodyPr wrap="square" rtlCol="0">
            <a:spAutoFit/>
          </a:bodyPr>
          <a:lstStyle/>
          <a:p>
            <a:r>
              <a:rPr lang="en-US" dirty="0" smtClean="0"/>
              <a:t>ACO INVESTS IN $1,000,000 OF PREFERRED SHARES IN BCO WITH A 3% CUMULATIVE DIVIDEND</a:t>
            </a:r>
            <a:endParaRPr lang="en-US" dirty="0"/>
          </a:p>
        </p:txBody>
      </p:sp>
      <p:sp>
        <p:nvSpPr>
          <p:cNvPr id="3" name="TextBox 2"/>
          <p:cNvSpPr txBox="1"/>
          <p:nvPr/>
        </p:nvSpPr>
        <p:spPr>
          <a:xfrm>
            <a:off x="318356" y="2633210"/>
            <a:ext cx="7848872" cy="646331"/>
          </a:xfrm>
          <a:prstGeom prst="rect">
            <a:avLst/>
          </a:prstGeom>
          <a:noFill/>
        </p:spPr>
        <p:txBody>
          <a:bodyPr wrap="square" rtlCol="0">
            <a:spAutoFit/>
          </a:bodyPr>
          <a:lstStyle/>
          <a:p>
            <a:r>
              <a:rPr lang="en-US" dirty="0" smtClean="0"/>
              <a:t>ACO DONATES PREFERRED SHARES AND SAVES (UP TO) $505,700 IN TAX ($1,000,000 X 50.57%)</a:t>
            </a:r>
            <a:endParaRPr lang="en-US" dirty="0"/>
          </a:p>
        </p:txBody>
      </p:sp>
      <p:sp>
        <p:nvSpPr>
          <p:cNvPr id="6" name="TextBox 5"/>
          <p:cNvSpPr txBox="1"/>
          <p:nvPr/>
        </p:nvSpPr>
        <p:spPr>
          <a:xfrm>
            <a:off x="332148" y="3477218"/>
            <a:ext cx="5117298" cy="369332"/>
          </a:xfrm>
          <a:prstGeom prst="rect">
            <a:avLst/>
          </a:prstGeom>
          <a:noFill/>
        </p:spPr>
        <p:txBody>
          <a:bodyPr wrap="none" rtlCol="0">
            <a:spAutoFit/>
          </a:bodyPr>
          <a:lstStyle/>
          <a:p>
            <a:r>
              <a:rPr lang="en-US" dirty="0" smtClean="0"/>
              <a:t>EACH YEAR BCO PAYS $30,000 DIVIDEND TO CHARITY</a:t>
            </a:r>
            <a:endParaRPr lang="en-US" dirty="0"/>
          </a:p>
        </p:txBody>
      </p:sp>
      <p:sp>
        <p:nvSpPr>
          <p:cNvPr id="7" name="TextBox 6"/>
          <p:cNvSpPr txBox="1"/>
          <p:nvPr/>
        </p:nvSpPr>
        <p:spPr>
          <a:xfrm>
            <a:off x="332148" y="4007389"/>
            <a:ext cx="7394140" cy="369332"/>
          </a:xfrm>
          <a:prstGeom prst="rect">
            <a:avLst/>
          </a:prstGeom>
          <a:noFill/>
        </p:spPr>
        <p:txBody>
          <a:bodyPr wrap="none" rtlCol="0">
            <a:spAutoFit/>
          </a:bodyPr>
          <a:lstStyle/>
          <a:p>
            <a:r>
              <a:rPr lang="en-US" dirty="0" smtClean="0"/>
              <a:t>EACH YEAR BCO RECEIVES DIVIDEND REFUND OF $11,500 ($30,000 X 38.83%)</a:t>
            </a:r>
            <a:endParaRPr lang="en-US" dirty="0"/>
          </a:p>
        </p:txBody>
      </p:sp>
      <p:sp>
        <p:nvSpPr>
          <p:cNvPr id="9" name="TextBox 8"/>
          <p:cNvSpPr txBox="1"/>
          <p:nvPr/>
        </p:nvSpPr>
        <p:spPr>
          <a:xfrm>
            <a:off x="332148" y="4509120"/>
            <a:ext cx="4619150" cy="646331"/>
          </a:xfrm>
          <a:prstGeom prst="rect">
            <a:avLst/>
          </a:prstGeom>
          <a:noFill/>
        </p:spPr>
        <p:txBody>
          <a:bodyPr wrap="none" rtlCol="0">
            <a:spAutoFit/>
          </a:bodyPr>
          <a:lstStyle/>
          <a:p>
            <a:r>
              <a:rPr lang="en-US" dirty="0" smtClean="0"/>
              <a:t>NET COST TO BCO $18,500  ($30,000 - $11,500)</a:t>
            </a:r>
          </a:p>
          <a:p>
            <a:endParaRPr lang="en-US" dirty="0"/>
          </a:p>
        </p:txBody>
      </p:sp>
      <p:sp>
        <p:nvSpPr>
          <p:cNvPr id="10" name="TextBox 9"/>
          <p:cNvSpPr txBox="1"/>
          <p:nvPr/>
        </p:nvSpPr>
        <p:spPr>
          <a:xfrm>
            <a:off x="332148" y="4999952"/>
            <a:ext cx="5993500" cy="369332"/>
          </a:xfrm>
          <a:prstGeom prst="rect">
            <a:avLst/>
          </a:prstGeom>
          <a:noFill/>
        </p:spPr>
        <p:txBody>
          <a:bodyPr wrap="none" rtlCol="0">
            <a:spAutoFit/>
          </a:bodyPr>
          <a:lstStyle/>
          <a:p>
            <a:r>
              <a:rPr lang="en-US" dirty="0" smtClean="0"/>
              <a:t>$30,000 GOES TO FAMILY FOUNDATION TO MAKE DONATIONS</a:t>
            </a:r>
            <a:endParaRPr lang="en-US" dirty="0"/>
          </a:p>
        </p:txBody>
      </p:sp>
      <p:sp>
        <p:nvSpPr>
          <p:cNvPr id="12" name="TextBox 11"/>
          <p:cNvSpPr txBox="1"/>
          <p:nvPr/>
        </p:nvSpPr>
        <p:spPr>
          <a:xfrm>
            <a:off x="332148" y="5496765"/>
            <a:ext cx="7926052" cy="584775"/>
          </a:xfrm>
          <a:prstGeom prst="rect">
            <a:avLst/>
          </a:prstGeom>
          <a:noFill/>
        </p:spPr>
        <p:txBody>
          <a:bodyPr wrap="square" rtlCol="0">
            <a:spAutoFit/>
          </a:bodyPr>
          <a:lstStyle/>
          <a:p>
            <a:r>
              <a:rPr lang="en-US" sz="1600" b="1" dirty="0" smtClean="0"/>
              <a:t>ADDED OPTION: BUY INSURANCE TO FUND FUTURE REDEMPTION OF SHARES. </a:t>
            </a:r>
          </a:p>
          <a:p>
            <a:r>
              <a:rPr lang="en-US" sz="1600" b="1" dirty="0" smtClean="0"/>
              <a:t>	           CONVERT TAXABLE SURPLUS TO CDA.</a:t>
            </a:r>
            <a:endParaRPr lang="en-US" sz="1600" b="1" dirty="0"/>
          </a:p>
        </p:txBody>
      </p:sp>
      <p:sp>
        <p:nvSpPr>
          <p:cNvPr id="13" name="Footer Placeholder 12"/>
          <p:cNvSpPr>
            <a:spLocks noGrp="1"/>
          </p:cNvSpPr>
          <p:nvPr>
            <p:ph type="ftr" sz="quarter" idx="11"/>
          </p:nvPr>
        </p:nvSpPr>
        <p:spPr/>
        <p:txBody>
          <a:bodyPr/>
          <a:lstStyle/>
          <a:p>
            <a:endParaRPr lang="en-CA" dirty="0"/>
          </a:p>
        </p:txBody>
      </p:sp>
      <p:sp>
        <p:nvSpPr>
          <p:cNvPr id="14" name="Slide Number Placeholder 13"/>
          <p:cNvSpPr>
            <a:spLocks noGrp="1"/>
          </p:cNvSpPr>
          <p:nvPr>
            <p:ph type="sldNum" sz="quarter" idx="12"/>
          </p:nvPr>
        </p:nvSpPr>
        <p:spPr/>
        <p:txBody>
          <a:bodyPr/>
          <a:lstStyle/>
          <a:p>
            <a:fld id="{36EA70CA-B238-49AF-8DE3-AFD5AB05518D}" type="slidenum">
              <a:rPr lang="en-CA" smtClean="0"/>
              <a:t>89</a:t>
            </a:fld>
            <a:endParaRPr lang="en-CA" dirty="0"/>
          </a:p>
        </p:txBody>
      </p:sp>
    </p:spTree>
    <p:extLst>
      <p:ext uri="{BB962C8B-B14F-4D97-AF65-F5344CB8AC3E}">
        <p14:creationId xmlns:p14="http://schemas.microsoft.com/office/powerpoint/2010/main" val="3619275861"/>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2276872"/>
            <a:ext cx="8258175" cy="3888432"/>
          </a:xfrm>
        </p:spPr>
        <p:txBody>
          <a:bodyPr>
            <a:normAutofit lnSpcReduction="10000"/>
          </a:bodyPr>
          <a:lstStyle/>
          <a:p>
            <a:pPr marL="0" indent="0">
              <a:buNone/>
            </a:pPr>
            <a:r>
              <a:rPr lang="en-CA" sz="2900" b="1" u="sng" dirty="0" smtClean="0"/>
              <a:t>Liability</a:t>
            </a:r>
          </a:p>
          <a:p>
            <a:endParaRPr lang="en-CA" dirty="0" smtClean="0"/>
          </a:p>
          <a:p>
            <a:r>
              <a:rPr lang="en-CA" dirty="0" smtClean="0"/>
              <a:t>Director’s two principal duties are their </a:t>
            </a:r>
            <a:r>
              <a:rPr lang="en-CA" u="sng" dirty="0" smtClean="0"/>
              <a:t>fiduciary duty and duty of care</a:t>
            </a:r>
          </a:p>
          <a:p>
            <a:r>
              <a:rPr lang="en-CA" dirty="0" smtClean="0"/>
              <a:t>Large number of federal and provincial statutes that impose liability on directors</a:t>
            </a:r>
          </a:p>
          <a:p>
            <a:pPr lvl="1"/>
            <a:r>
              <a:rPr lang="en-CA" dirty="0" smtClean="0"/>
              <a:t>Few statutes even impose absolute liability. </a:t>
            </a:r>
          </a:p>
          <a:p>
            <a:pPr lvl="1"/>
            <a:r>
              <a:rPr lang="en-CA" dirty="0" smtClean="0"/>
              <a:t>Most statutes also provide them with a due diligence defence.</a:t>
            </a:r>
          </a:p>
          <a:p>
            <a:r>
              <a:rPr lang="en-CA" dirty="0" smtClean="0"/>
              <a:t>Personal liability</a:t>
            </a:r>
          </a:p>
          <a:p>
            <a:pPr lvl="1"/>
            <a:r>
              <a:rPr lang="en-CA" dirty="0" smtClean="0"/>
              <a:t>Objective: deterrence</a:t>
            </a:r>
          </a:p>
          <a:p>
            <a:r>
              <a:rPr lang="en-CA" dirty="0"/>
              <a:t>C</a:t>
            </a:r>
            <a:r>
              <a:rPr lang="en-CA" dirty="0" smtClean="0"/>
              <a:t>ommon law breaches arising from the actions of the corporation</a:t>
            </a:r>
          </a:p>
          <a:p>
            <a:pPr lvl="1"/>
            <a:r>
              <a:rPr lang="en-CA" dirty="0" smtClean="0"/>
              <a:t>Only liable if acted in such a deliberate and reckless way that they made the wrongful acts their own as distinct from the company’s.</a:t>
            </a:r>
          </a:p>
        </p:txBody>
      </p:sp>
      <p:sp>
        <p:nvSpPr>
          <p:cNvPr id="3" name="Titre 2"/>
          <p:cNvSpPr>
            <a:spLocks noGrp="1"/>
          </p:cNvSpPr>
          <p:nvPr>
            <p:ph type="title"/>
          </p:nvPr>
        </p:nvSpPr>
        <p:spPr/>
        <p:txBody>
          <a:bodyPr/>
          <a:lstStyle/>
          <a:p>
            <a:r>
              <a:rPr lang="en-CA" sz="3800" dirty="0" smtClean="0"/>
              <a:t>3.Risk Management for Corporate Executives</a:t>
            </a:r>
            <a:endParaRPr lang="fr-FR" sz="3800" dirty="0"/>
          </a:p>
        </p:txBody>
      </p:sp>
    </p:spTree>
    <p:extLst>
      <p:ext uri="{BB962C8B-B14F-4D97-AF65-F5344CB8AC3E}">
        <p14:creationId xmlns:p14="http://schemas.microsoft.com/office/powerpoint/2010/main" val="13714362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661248"/>
            <a:ext cx="9144000" cy="840585"/>
          </a:xfrm>
          <a:prstGeom prst="rect">
            <a:avLst/>
          </a:prstGeom>
        </p:spPr>
      </p:pic>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pic>
        <p:nvPicPr>
          <p:cNvPr id="11" name="Picture 10"/>
          <p:cNvPicPr>
            <a:picLocks noChangeAspect="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sp>
        <p:nvSpPr>
          <p:cNvPr id="10" name="Title 7"/>
          <p:cNvSpPr txBox="1">
            <a:spLocks/>
          </p:cNvSpPr>
          <p:nvPr/>
        </p:nvSpPr>
        <p:spPr>
          <a:xfrm>
            <a:off x="768767" y="5301208"/>
            <a:ext cx="6159309" cy="1008112"/>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CA" sz="9600" b="1" dirty="0" smtClean="0">
              <a:solidFill>
                <a:schemeClr val="accent5">
                  <a:lumMod val="60000"/>
                  <a:lumOff val="40000"/>
                </a:schemeClr>
              </a:solidFill>
            </a:endParaRPr>
          </a:p>
          <a:p>
            <a:pPr algn="l"/>
            <a:r>
              <a:rPr lang="en-US" sz="9600" dirty="0" smtClean="0"/>
              <a:t>Gift shares to JCF 		$1,000,000</a:t>
            </a:r>
          </a:p>
          <a:p>
            <a:pPr algn="l"/>
            <a:r>
              <a:rPr lang="en-US" sz="9600" dirty="0" smtClean="0"/>
              <a:t>Tax Savings			$   505,700</a:t>
            </a:r>
          </a:p>
          <a:p>
            <a:pPr algn="l"/>
            <a:r>
              <a:rPr lang="en-US" sz="9600" dirty="0" smtClean="0"/>
              <a:t>Insurance Cost		   	            ?</a:t>
            </a:r>
          </a:p>
          <a:p>
            <a:pPr algn="l"/>
            <a:r>
              <a:rPr lang="en-CA" sz="9600" dirty="0"/>
              <a:t>	</a:t>
            </a:r>
          </a:p>
          <a:p>
            <a:r>
              <a:rPr lang="en-CA" sz="4800" dirty="0"/>
              <a:t> </a:t>
            </a:r>
          </a:p>
          <a:p>
            <a:pPr algn="l"/>
            <a:endParaRPr lang="en-US" sz="4000" dirty="0">
              <a:solidFill>
                <a:schemeClr val="accent1"/>
              </a:solidFill>
            </a:endParaRPr>
          </a:p>
          <a:p>
            <a:pPr algn="l"/>
            <a:endParaRPr lang="en-US" sz="4000" dirty="0" smtClean="0">
              <a:solidFill>
                <a:schemeClr val="accent1"/>
              </a:solidFill>
            </a:endParaRPr>
          </a:p>
          <a:p>
            <a:pPr algn="l"/>
            <a:r>
              <a:rPr lang="en-US" dirty="0" smtClean="0">
                <a:solidFill>
                  <a:schemeClr val="accent1"/>
                </a:solidFill>
              </a:rPr>
              <a:t>	</a:t>
            </a:r>
            <a:endParaRPr lang="en-CA" sz="3600" dirty="0"/>
          </a:p>
        </p:txBody>
      </p:sp>
      <p:sp>
        <p:nvSpPr>
          <p:cNvPr id="6" name="TextBox 5"/>
          <p:cNvSpPr txBox="1"/>
          <p:nvPr/>
        </p:nvSpPr>
        <p:spPr>
          <a:xfrm>
            <a:off x="1907704" y="231089"/>
            <a:ext cx="5710281" cy="523220"/>
          </a:xfrm>
          <a:prstGeom prst="rect">
            <a:avLst/>
          </a:prstGeom>
          <a:noFill/>
        </p:spPr>
        <p:txBody>
          <a:bodyPr wrap="none" rtlCol="0">
            <a:spAutoFit/>
          </a:bodyPr>
          <a:lstStyle/>
          <a:p>
            <a:r>
              <a:rPr lang="en-US" sz="2800" b="1" dirty="0" smtClean="0"/>
              <a:t>PREFERRED SHARES-CREATE-DONATE</a:t>
            </a:r>
            <a:endParaRPr lang="en-US" sz="2800" b="1" dirty="0"/>
          </a:p>
        </p:txBody>
      </p:sp>
      <p:sp>
        <p:nvSpPr>
          <p:cNvPr id="8" name="Rectangle 7"/>
          <p:cNvSpPr/>
          <p:nvPr/>
        </p:nvSpPr>
        <p:spPr>
          <a:xfrm>
            <a:off x="561481" y="980728"/>
            <a:ext cx="1080120" cy="100811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17465" y="3844646"/>
            <a:ext cx="136815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JCF</a:t>
            </a:r>
            <a:endParaRPr lang="en-US" sz="3200" b="1" dirty="0"/>
          </a:p>
        </p:txBody>
      </p:sp>
      <p:sp>
        <p:nvSpPr>
          <p:cNvPr id="15" name="Rectangle 14"/>
          <p:cNvSpPr/>
          <p:nvPr/>
        </p:nvSpPr>
        <p:spPr>
          <a:xfrm>
            <a:off x="6825975" y="980728"/>
            <a:ext cx="1080120" cy="10081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928077" y="3844646"/>
            <a:ext cx="1080120" cy="10081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a:off x="1907704" y="1628800"/>
            <a:ext cx="446449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101541" y="2204864"/>
            <a:ext cx="0" cy="15121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907704" y="4376258"/>
            <a:ext cx="446449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7228" y="1177588"/>
            <a:ext cx="828625" cy="523220"/>
          </a:xfrm>
          <a:prstGeom prst="rect">
            <a:avLst/>
          </a:prstGeom>
          <a:noFill/>
        </p:spPr>
        <p:txBody>
          <a:bodyPr wrap="none" rtlCol="0">
            <a:spAutoFit/>
          </a:bodyPr>
          <a:lstStyle/>
          <a:p>
            <a:r>
              <a:rPr lang="en-US" sz="2800" b="1" dirty="0" smtClean="0"/>
              <a:t>ACO</a:t>
            </a:r>
            <a:endParaRPr lang="en-US" sz="2800" b="1" dirty="0"/>
          </a:p>
        </p:txBody>
      </p:sp>
      <p:sp>
        <p:nvSpPr>
          <p:cNvPr id="25" name="TextBox 24"/>
          <p:cNvSpPr txBox="1"/>
          <p:nvPr/>
        </p:nvSpPr>
        <p:spPr>
          <a:xfrm>
            <a:off x="6957621" y="1223174"/>
            <a:ext cx="816827" cy="523220"/>
          </a:xfrm>
          <a:prstGeom prst="rect">
            <a:avLst/>
          </a:prstGeom>
          <a:noFill/>
        </p:spPr>
        <p:txBody>
          <a:bodyPr wrap="none" rtlCol="0">
            <a:spAutoFit/>
          </a:bodyPr>
          <a:lstStyle/>
          <a:p>
            <a:r>
              <a:rPr lang="en-US" sz="2800" b="1" dirty="0"/>
              <a:t>B</a:t>
            </a:r>
            <a:r>
              <a:rPr lang="en-US" sz="2800" b="1" dirty="0" smtClean="0"/>
              <a:t>CO</a:t>
            </a:r>
            <a:endParaRPr lang="en-US" sz="2800" b="1" dirty="0"/>
          </a:p>
        </p:txBody>
      </p:sp>
      <p:sp>
        <p:nvSpPr>
          <p:cNvPr id="26" name="TextBox 25"/>
          <p:cNvSpPr txBox="1"/>
          <p:nvPr/>
        </p:nvSpPr>
        <p:spPr>
          <a:xfrm>
            <a:off x="7043187" y="4087092"/>
            <a:ext cx="816827" cy="523220"/>
          </a:xfrm>
          <a:prstGeom prst="rect">
            <a:avLst/>
          </a:prstGeom>
          <a:noFill/>
        </p:spPr>
        <p:txBody>
          <a:bodyPr wrap="none" rtlCol="0">
            <a:spAutoFit/>
          </a:bodyPr>
          <a:lstStyle/>
          <a:p>
            <a:r>
              <a:rPr lang="en-US" sz="2800" b="1" dirty="0"/>
              <a:t>B</a:t>
            </a:r>
            <a:r>
              <a:rPr lang="en-US" sz="2800" b="1" dirty="0" smtClean="0"/>
              <a:t>CO</a:t>
            </a:r>
            <a:endParaRPr lang="en-US" sz="2800" b="1" dirty="0"/>
          </a:p>
        </p:txBody>
      </p:sp>
      <p:sp>
        <p:nvSpPr>
          <p:cNvPr id="27" name="TextBox 26"/>
          <p:cNvSpPr txBox="1"/>
          <p:nvPr/>
        </p:nvSpPr>
        <p:spPr>
          <a:xfrm>
            <a:off x="1917415" y="1165545"/>
            <a:ext cx="4777590" cy="400110"/>
          </a:xfrm>
          <a:prstGeom prst="rect">
            <a:avLst/>
          </a:prstGeom>
          <a:noFill/>
        </p:spPr>
        <p:txBody>
          <a:bodyPr wrap="none" rtlCol="0">
            <a:spAutoFit/>
          </a:bodyPr>
          <a:lstStyle/>
          <a:p>
            <a:r>
              <a:rPr lang="en-US" sz="2000" b="1" dirty="0" smtClean="0"/>
              <a:t>ACO subscribes for preferred shares of BCO</a:t>
            </a:r>
            <a:endParaRPr lang="en-US" sz="2000" b="1" dirty="0"/>
          </a:p>
        </p:txBody>
      </p:sp>
      <p:cxnSp>
        <p:nvCxnSpPr>
          <p:cNvPr id="29" name="Straight Arrow Connector 28"/>
          <p:cNvCxnSpPr/>
          <p:nvPr/>
        </p:nvCxnSpPr>
        <p:spPr>
          <a:xfrm flipH="1">
            <a:off x="1917415" y="2204864"/>
            <a:ext cx="4237250"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07704" y="1709597"/>
            <a:ext cx="4745082" cy="400110"/>
          </a:xfrm>
          <a:prstGeom prst="rect">
            <a:avLst/>
          </a:prstGeom>
          <a:noFill/>
        </p:spPr>
        <p:txBody>
          <a:bodyPr wrap="none" rtlCol="0">
            <a:spAutoFit/>
          </a:bodyPr>
          <a:lstStyle/>
          <a:p>
            <a:r>
              <a:rPr lang="en-US" sz="2000" b="1" dirty="0" smtClean="0"/>
              <a:t>BCO could lend back to ACO at X % interest</a:t>
            </a:r>
            <a:endParaRPr lang="en-US" sz="2000" b="1" dirty="0"/>
          </a:p>
        </p:txBody>
      </p:sp>
      <p:sp>
        <p:nvSpPr>
          <p:cNvPr id="31" name="TextBox 30"/>
          <p:cNvSpPr txBox="1"/>
          <p:nvPr/>
        </p:nvSpPr>
        <p:spPr>
          <a:xfrm>
            <a:off x="1907704" y="2390548"/>
            <a:ext cx="3833998" cy="400110"/>
          </a:xfrm>
          <a:prstGeom prst="rect">
            <a:avLst/>
          </a:prstGeom>
          <a:noFill/>
        </p:spPr>
        <p:txBody>
          <a:bodyPr wrap="none" rtlCol="0">
            <a:spAutoFit/>
          </a:bodyPr>
          <a:lstStyle/>
          <a:p>
            <a:r>
              <a:rPr lang="en-US" sz="2000" b="1" dirty="0" smtClean="0"/>
              <a:t>BCO could invest money in market</a:t>
            </a:r>
            <a:endParaRPr lang="en-US" sz="2000" b="1" dirty="0"/>
          </a:p>
        </p:txBody>
      </p:sp>
      <p:sp>
        <p:nvSpPr>
          <p:cNvPr id="32" name="TextBox 31"/>
          <p:cNvSpPr txBox="1"/>
          <p:nvPr/>
        </p:nvSpPr>
        <p:spPr>
          <a:xfrm>
            <a:off x="2012415" y="3729000"/>
            <a:ext cx="3388235" cy="400110"/>
          </a:xfrm>
          <a:prstGeom prst="rect">
            <a:avLst/>
          </a:prstGeom>
          <a:noFill/>
        </p:spPr>
        <p:txBody>
          <a:bodyPr wrap="none" rtlCol="0">
            <a:spAutoFit/>
          </a:bodyPr>
          <a:lstStyle/>
          <a:p>
            <a:r>
              <a:rPr lang="en-US" sz="2000" b="1" dirty="0" smtClean="0"/>
              <a:t>Owns preferred shares of BCO</a:t>
            </a:r>
            <a:endParaRPr lang="en-US" sz="2000" b="1" dirty="0"/>
          </a:p>
        </p:txBody>
      </p:sp>
      <p:cxnSp>
        <p:nvCxnSpPr>
          <p:cNvPr id="3" name="Straight Arrow Connector 2"/>
          <p:cNvCxnSpPr/>
          <p:nvPr/>
        </p:nvCxnSpPr>
        <p:spPr>
          <a:xfrm>
            <a:off x="7451600" y="4996774"/>
            <a:ext cx="0" cy="44845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479492" y="5540743"/>
            <a:ext cx="1944216" cy="840585"/>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INSURANCE POLICY</a:t>
            </a:r>
            <a:endParaRPr lang="en-US" b="1" dirty="0"/>
          </a:p>
        </p:txBody>
      </p:sp>
      <p:sp>
        <p:nvSpPr>
          <p:cNvPr id="2" name="Footer Placeholder 1"/>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6EA70CA-B238-49AF-8DE3-AFD5AB05518D}" type="slidenum">
              <a:rPr lang="en-CA" smtClean="0"/>
              <a:t>90</a:t>
            </a:fld>
            <a:endParaRPr lang="en-CA" dirty="0"/>
          </a:p>
        </p:txBody>
      </p:sp>
    </p:spTree>
    <p:extLst>
      <p:ext uri="{BB962C8B-B14F-4D97-AF65-F5344CB8AC3E}">
        <p14:creationId xmlns:p14="http://schemas.microsoft.com/office/powerpoint/2010/main" val="3938086954"/>
      </p:ext>
    </p:extLst>
  </p:cSld>
  <p:clrMapOvr>
    <a:masterClrMapping/>
  </p:clrMapOvr>
  <p:transition spd="med">
    <p:split orient="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661248"/>
            <a:ext cx="9144000" cy="840585"/>
          </a:xfrm>
          <a:prstGeom prst="rect">
            <a:avLst/>
          </a:prstGeom>
        </p:spPr>
      </p:pic>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pic>
        <p:nvPicPr>
          <p:cNvPr id="11" name="Picture 10"/>
          <p:cNvPicPr>
            <a:picLocks noChangeAspect="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sp>
        <p:nvSpPr>
          <p:cNvPr id="10" name="Title 7"/>
          <p:cNvSpPr txBox="1">
            <a:spLocks/>
          </p:cNvSpPr>
          <p:nvPr/>
        </p:nvSpPr>
        <p:spPr>
          <a:xfrm>
            <a:off x="768768" y="2759880"/>
            <a:ext cx="3816424" cy="332166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CA" sz="9600" b="1" dirty="0" smtClean="0">
              <a:solidFill>
                <a:schemeClr val="accent5">
                  <a:lumMod val="60000"/>
                  <a:lumOff val="40000"/>
                </a:schemeClr>
              </a:solidFill>
            </a:endParaRPr>
          </a:p>
          <a:p>
            <a:pPr algn="l"/>
            <a:endParaRPr lang="en-US" sz="7200" dirty="0" smtClean="0">
              <a:solidFill>
                <a:schemeClr val="accent1"/>
              </a:solidFill>
            </a:endParaRPr>
          </a:p>
          <a:p>
            <a:pPr algn="l"/>
            <a:r>
              <a:rPr lang="en-CA" sz="7200" dirty="0"/>
              <a:t>	</a:t>
            </a:r>
          </a:p>
          <a:p>
            <a:r>
              <a:rPr lang="en-CA" sz="4000" dirty="0"/>
              <a:t> </a:t>
            </a:r>
          </a:p>
          <a:p>
            <a:pPr algn="l"/>
            <a:endParaRPr lang="en-US" sz="4000" dirty="0">
              <a:solidFill>
                <a:schemeClr val="accent1"/>
              </a:solidFill>
            </a:endParaRPr>
          </a:p>
          <a:p>
            <a:pPr algn="l"/>
            <a:endParaRPr lang="en-US" sz="4000" dirty="0" smtClean="0">
              <a:solidFill>
                <a:schemeClr val="accent1"/>
              </a:solidFill>
            </a:endParaRPr>
          </a:p>
          <a:p>
            <a:pPr algn="l"/>
            <a:r>
              <a:rPr lang="en-US" dirty="0" smtClean="0">
                <a:solidFill>
                  <a:schemeClr val="accent1"/>
                </a:solidFill>
              </a:rPr>
              <a:t>	</a:t>
            </a:r>
            <a:endParaRPr lang="en-CA" sz="3600" dirty="0"/>
          </a:p>
        </p:txBody>
      </p:sp>
      <p:sp>
        <p:nvSpPr>
          <p:cNvPr id="14" name="Rectangle 3"/>
          <p:cNvSpPr txBox="1">
            <a:spLocks noChangeArrowheads="1"/>
          </p:cNvSpPr>
          <p:nvPr/>
        </p:nvSpPr>
        <p:spPr>
          <a:xfrm>
            <a:off x="102948" y="1052736"/>
            <a:ext cx="8964487"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t>CASH FLOW FOR DONOR</a:t>
            </a:r>
          </a:p>
          <a:p>
            <a:pPr lvl="1"/>
            <a:r>
              <a:rPr lang="en-US" sz="2000" dirty="0" smtClean="0"/>
              <a:t>GIFT OF PREFERRED SHARES				                </a:t>
            </a:r>
            <a:r>
              <a:rPr lang="en-US" sz="2000" u="sng" dirty="0" smtClean="0"/>
              <a:t>$1,000,000</a:t>
            </a:r>
            <a:endParaRPr lang="en-US" sz="2000" dirty="0" smtClean="0"/>
          </a:p>
          <a:p>
            <a:pPr lvl="1"/>
            <a:r>
              <a:rPr lang="en-US" sz="2000" dirty="0" smtClean="0"/>
              <a:t>INSURANCE PREMIUMS-PRESENT VALUE			$ (201,441)</a:t>
            </a:r>
          </a:p>
          <a:p>
            <a:pPr lvl="1"/>
            <a:r>
              <a:rPr lang="en-US" sz="2000" dirty="0" smtClean="0"/>
              <a:t>TAX SAVINGS						$   </a:t>
            </a:r>
            <a:r>
              <a:rPr lang="en-US" sz="2000" u="sng" dirty="0" smtClean="0"/>
              <a:t>505,700</a:t>
            </a:r>
          </a:p>
          <a:p>
            <a:pPr lvl="1"/>
            <a:r>
              <a:rPr lang="en-US" sz="2000" dirty="0" smtClean="0"/>
              <a:t>NET INFLOW TO DONOR					$   304,259</a:t>
            </a:r>
          </a:p>
          <a:p>
            <a:r>
              <a:rPr lang="en-US" sz="2400" b="1" dirty="0" smtClean="0"/>
              <a:t>BENEFIT FOR ESTATE</a:t>
            </a:r>
            <a:r>
              <a:rPr lang="en-US" sz="2400" dirty="0" smtClean="0"/>
              <a:t>	</a:t>
            </a:r>
          </a:p>
          <a:p>
            <a:pPr lvl="1"/>
            <a:r>
              <a:rPr lang="en-US" sz="2000" dirty="0" smtClean="0"/>
              <a:t>CDA BENEFIT – TAX SAVINGS ON TAXABLE DIVIDEND		$   </a:t>
            </a:r>
            <a:r>
              <a:rPr lang="en-US" sz="2000" u="sng" dirty="0" smtClean="0"/>
              <a:t>145,870</a:t>
            </a:r>
          </a:p>
          <a:p>
            <a:pPr marL="2286000" lvl="5" indent="0">
              <a:buNone/>
            </a:pPr>
            <a:r>
              <a:rPr lang="en-US" dirty="0" smtClean="0"/>
              <a:t> PRESENT VALUE</a:t>
            </a:r>
          </a:p>
          <a:p>
            <a:r>
              <a:rPr lang="en-US" sz="2400" b="1" dirty="0" smtClean="0"/>
              <a:t>TOTAL NET FOR DONOR’S FAMILY</a:t>
            </a:r>
          </a:p>
          <a:p>
            <a:pPr lvl="1">
              <a:buFontTx/>
              <a:buNone/>
            </a:pPr>
            <a:r>
              <a:rPr lang="en-US" sz="2000" dirty="0" smtClean="0"/>
              <a:t>  LIFE EXPECTANCY 25 YEARS, INTEREST 4.5%			$   </a:t>
            </a:r>
            <a:r>
              <a:rPr lang="en-US" sz="2000" u="dbl" dirty="0" smtClean="0"/>
              <a:t>450,129</a:t>
            </a:r>
            <a:endParaRPr lang="fr-CA" sz="2000" u="dbl" dirty="0" smtClean="0"/>
          </a:p>
        </p:txBody>
      </p:sp>
      <p:sp>
        <p:nvSpPr>
          <p:cNvPr id="16" name="TextBox 15"/>
          <p:cNvSpPr txBox="1"/>
          <p:nvPr/>
        </p:nvSpPr>
        <p:spPr>
          <a:xfrm>
            <a:off x="430401" y="231089"/>
            <a:ext cx="8423588" cy="523220"/>
          </a:xfrm>
          <a:prstGeom prst="rect">
            <a:avLst/>
          </a:prstGeom>
          <a:noFill/>
        </p:spPr>
        <p:txBody>
          <a:bodyPr wrap="none" rtlCol="0">
            <a:spAutoFit/>
          </a:bodyPr>
          <a:lstStyle/>
          <a:p>
            <a:r>
              <a:rPr lang="en-US" sz="2800" b="1" dirty="0" smtClean="0"/>
              <a:t>PREFERRED SHARES WITH INSURANCE-CREATE-DONATE</a:t>
            </a:r>
            <a:endParaRPr lang="en-US" sz="2800" b="1" dirty="0"/>
          </a:p>
        </p:txBody>
      </p:sp>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36EA70CA-B238-49AF-8DE3-AFD5AB05518D}" type="slidenum">
              <a:rPr lang="en-CA" smtClean="0"/>
              <a:t>91</a:t>
            </a:fld>
            <a:endParaRPr lang="en-CA" dirty="0"/>
          </a:p>
        </p:txBody>
      </p:sp>
    </p:spTree>
    <p:extLst>
      <p:ext uri="{BB962C8B-B14F-4D97-AF65-F5344CB8AC3E}">
        <p14:creationId xmlns:p14="http://schemas.microsoft.com/office/powerpoint/2010/main" val="1931393625"/>
      </p:ext>
    </p:extLst>
  </p:cSld>
  <p:clrMapOvr>
    <a:masterClrMapping/>
  </p:clrMapOvr>
  <p:transition spd="med">
    <p:split orient="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661248"/>
            <a:ext cx="9144000" cy="840585"/>
          </a:xfrm>
          <a:prstGeom prst="rect">
            <a:avLst/>
          </a:prstGeom>
        </p:spPr>
      </p:pic>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pic>
        <p:nvPicPr>
          <p:cNvPr id="11" name="Picture 10"/>
          <p:cNvPicPr>
            <a:picLocks noChangeAspect="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sp>
        <p:nvSpPr>
          <p:cNvPr id="10" name="Title 7"/>
          <p:cNvSpPr txBox="1">
            <a:spLocks/>
          </p:cNvSpPr>
          <p:nvPr/>
        </p:nvSpPr>
        <p:spPr>
          <a:xfrm>
            <a:off x="768768" y="2759880"/>
            <a:ext cx="3816424" cy="332166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CA" sz="9600" b="1" dirty="0" smtClean="0">
              <a:solidFill>
                <a:schemeClr val="accent5">
                  <a:lumMod val="60000"/>
                  <a:lumOff val="40000"/>
                </a:schemeClr>
              </a:solidFill>
            </a:endParaRPr>
          </a:p>
          <a:p>
            <a:pPr algn="l"/>
            <a:endParaRPr lang="en-US" sz="7200" dirty="0" smtClean="0">
              <a:solidFill>
                <a:schemeClr val="accent1"/>
              </a:solidFill>
            </a:endParaRPr>
          </a:p>
          <a:p>
            <a:pPr algn="l"/>
            <a:r>
              <a:rPr lang="en-CA" sz="7200" dirty="0"/>
              <a:t>	</a:t>
            </a:r>
          </a:p>
          <a:p>
            <a:r>
              <a:rPr lang="en-CA" sz="4000" dirty="0"/>
              <a:t> </a:t>
            </a:r>
          </a:p>
          <a:p>
            <a:pPr algn="l"/>
            <a:endParaRPr lang="en-US" sz="4000" dirty="0">
              <a:solidFill>
                <a:schemeClr val="accent1"/>
              </a:solidFill>
            </a:endParaRPr>
          </a:p>
          <a:p>
            <a:pPr algn="l"/>
            <a:endParaRPr lang="en-US" sz="4000" dirty="0" smtClean="0">
              <a:solidFill>
                <a:schemeClr val="accent1"/>
              </a:solidFill>
            </a:endParaRPr>
          </a:p>
          <a:p>
            <a:pPr algn="l"/>
            <a:r>
              <a:rPr lang="en-US" dirty="0" smtClean="0">
                <a:solidFill>
                  <a:schemeClr val="accent1"/>
                </a:solidFill>
              </a:rPr>
              <a:t>	</a:t>
            </a:r>
            <a:endParaRPr lang="en-CA" sz="3600" dirty="0"/>
          </a:p>
        </p:txBody>
      </p:sp>
      <p:sp>
        <p:nvSpPr>
          <p:cNvPr id="14" name="TextBox 13"/>
          <p:cNvSpPr txBox="1"/>
          <p:nvPr/>
        </p:nvSpPr>
        <p:spPr>
          <a:xfrm>
            <a:off x="1907704" y="231089"/>
            <a:ext cx="5710281" cy="523220"/>
          </a:xfrm>
          <a:prstGeom prst="rect">
            <a:avLst/>
          </a:prstGeom>
          <a:noFill/>
        </p:spPr>
        <p:txBody>
          <a:bodyPr wrap="none" rtlCol="0">
            <a:spAutoFit/>
          </a:bodyPr>
          <a:lstStyle/>
          <a:p>
            <a:r>
              <a:rPr lang="en-US" sz="2800" b="1" dirty="0" smtClean="0"/>
              <a:t>PREFERRED SHARES-CREATE-DONATE</a:t>
            </a:r>
            <a:endParaRPr lang="en-US" sz="2800" b="1" dirty="0"/>
          </a:p>
        </p:txBody>
      </p:sp>
      <p:sp>
        <p:nvSpPr>
          <p:cNvPr id="6" name="TextBox 5"/>
          <p:cNvSpPr txBox="1"/>
          <p:nvPr/>
        </p:nvSpPr>
        <p:spPr>
          <a:xfrm>
            <a:off x="415024" y="846707"/>
            <a:ext cx="1944763" cy="523220"/>
          </a:xfrm>
          <a:prstGeom prst="rect">
            <a:avLst/>
          </a:prstGeom>
          <a:noFill/>
        </p:spPr>
        <p:txBody>
          <a:bodyPr wrap="none" rtlCol="0">
            <a:spAutoFit/>
          </a:bodyPr>
          <a:lstStyle/>
          <a:p>
            <a:r>
              <a:rPr lang="en-US" sz="2800" b="1" dirty="0" smtClean="0"/>
              <a:t>INSURANCE</a:t>
            </a:r>
            <a:endParaRPr lang="en-US" sz="2800" b="1" dirty="0"/>
          </a:p>
        </p:txBody>
      </p:sp>
      <p:sp>
        <p:nvSpPr>
          <p:cNvPr id="7" name="TextBox 6"/>
          <p:cNvSpPr txBox="1"/>
          <p:nvPr/>
        </p:nvSpPr>
        <p:spPr>
          <a:xfrm>
            <a:off x="415024" y="1412776"/>
            <a:ext cx="8532989"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WHY- TO CLOSE OUT DIVIDENDS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EXCHANGE SHARES FOR CASH</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CAN BE ON ANYBODY-LONGER THE WAIT, CHEAPER THE PREMIUMS, LONGER THE DIVIDENDS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NOT NECESSARY</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INSURANCE USED FOR REDEMPTION, BUT CDA CREATED USED BY FAMILY TO SAVE 26.65% OF INSURANCE AT DEATH</a:t>
            </a:r>
            <a:endParaRPr lang="en-US" sz="2400" dirty="0"/>
          </a:p>
        </p:txBody>
      </p:sp>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36EA70CA-B238-49AF-8DE3-AFD5AB05518D}" type="slidenum">
              <a:rPr lang="en-CA" smtClean="0"/>
              <a:t>92</a:t>
            </a:fld>
            <a:endParaRPr lang="en-CA" dirty="0"/>
          </a:p>
        </p:txBody>
      </p:sp>
    </p:spTree>
    <p:extLst>
      <p:ext uri="{BB962C8B-B14F-4D97-AF65-F5344CB8AC3E}">
        <p14:creationId xmlns:p14="http://schemas.microsoft.com/office/powerpoint/2010/main" val="1690096159"/>
      </p:ext>
    </p:extLst>
  </p:cSld>
  <p:clrMapOvr>
    <a:masterClrMapping/>
  </p:clrMapOvr>
  <p:transition spd="med">
    <p:split orient="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661248"/>
            <a:ext cx="9144000" cy="840585"/>
          </a:xfrm>
          <a:prstGeom prst="rect">
            <a:avLst/>
          </a:prstGeom>
        </p:spPr>
      </p:pic>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pic>
        <p:nvPicPr>
          <p:cNvPr id="11" name="Picture 10"/>
          <p:cNvPicPr>
            <a:picLocks noChangeAspect="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sp>
        <p:nvSpPr>
          <p:cNvPr id="10" name="Title 7"/>
          <p:cNvSpPr txBox="1">
            <a:spLocks/>
          </p:cNvSpPr>
          <p:nvPr/>
        </p:nvSpPr>
        <p:spPr>
          <a:xfrm>
            <a:off x="768768" y="2759880"/>
            <a:ext cx="3816424" cy="332166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CA" sz="9600" b="1" dirty="0" smtClean="0">
              <a:solidFill>
                <a:schemeClr val="accent5">
                  <a:lumMod val="60000"/>
                  <a:lumOff val="40000"/>
                </a:schemeClr>
              </a:solidFill>
            </a:endParaRPr>
          </a:p>
          <a:p>
            <a:pPr algn="l"/>
            <a:endParaRPr lang="en-US" sz="7200" dirty="0" smtClean="0">
              <a:solidFill>
                <a:schemeClr val="accent1"/>
              </a:solidFill>
            </a:endParaRPr>
          </a:p>
          <a:p>
            <a:pPr algn="l"/>
            <a:r>
              <a:rPr lang="en-CA" sz="7200" dirty="0"/>
              <a:t>	</a:t>
            </a:r>
          </a:p>
          <a:p>
            <a:r>
              <a:rPr lang="en-CA" sz="4000" dirty="0"/>
              <a:t> </a:t>
            </a:r>
          </a:p>
          <a:p>
            <a:pPr algn="l"/>
            <a:endParaRPr lang="en-US" sz="4000" dirty="0">
              <a:solidFill>
                <a:schemeClr val="accent1"/>
              </a:solidFill>
            </a:endParaRPr>
          </a:p>
          <a:p>
            <a:pPr algn="l"/>
            <a:endParaRPr lang="en-US" sz="4000" dirty="0" smtClean="0">
              <a:solidFill>
                <a:schemeClr val="accent1"/>
              </a:solidFill>
            </a:endParaRPr>
          </a:p>
          <a:p>
            <a:pPr algn="l"/>
            <a:r>
              <a:rPr lang="en-US" dirty="0" smtClean="0">
                <a:solidFill>
                  <a:schemeClr val="accent1"/>
                </a:solidFill>
              </a:rPr>
              <a:t>	</a:t>
            </a:r>
            <a:endParaRPr lang="en-CA" sz="3600" dirty="0"/>
          </a:p>
        </p:txBody>
      </p:sp>
      <p:sp>
        <p:nvSpPr>
          <p:cNvPr id="14" name="TextBox 13"/>
          <p:cNvSpPr txBox="1"/>
          <p:nvPr/>
        </p:nvSpPr>
        <p:spPr>
          <a:xfrm>
            <a:off x="1907704" y="231089"/>
            <a:ext cx="5710281" cy="523220"/>
          </a:xfrm>
          <a:prstGeom prst="rect">
            <a:avLst/>
          </a:prstGeom>
          <a:noFill/>
        </p:spPr>
        <p:txBody>
          <a:bodyPr wrap="none" rtlCol="0">
            <a:spAutoFit/>
          </a:bodyPr>
          <a:lstStyle/>
          <a:p>
            <a:r>
              <a:rPr lang="en-US" sz="2800" b="1" dirty="0" smtClean="0"/>
              <a:t>PREFERRED SHARES-CREATE-DONATE</a:t>
            </a:r>
            <a:endParaRPr lang="en-US" sz="2800" b="1" dirty="0"/>
          </a:p>
        </p:txBody>
      </p:sp>
      <p:sp>
        <p:nvSpPr>
          <p:cNvPr id="6" name="TextBox 5"/>
          <p:cNvSpPr txBox="1"/>
          <p:nvPr/>
        </p:nvSpPr>
        <p:spPr>
          <a:xfrm>
            <a:off x="611560" y="908720"/>
            <a:ext cx="1195840" cy="523220"/>
          </a:xfrm>
          <a:prstGeom prst="rect">
            <a:avLst/>
          </a:prstGeom>
          <a:noFill/>
        </p:spPr>
        <p:txBody>
          <a:bodyPr wrap="none" rtlCol="0">
            <a:spAutoFit/>
          </a:bodyPr>
          <a:lstStyle/>
          <a:p>
            <a:r>
              <a:rPr lang="en-US" sz="2800" b="1" dirty="0" smtClean="0"/>
              <a:t>ISSUES</a:t>
            </a:r>
            <a:endParaRPr lang="en-US" sz="2800" b="1" dirty="0"/>
          </a:p>
        </p:txBody>
      </p:sp>
      <p:sp>
        <p:nvSpPr>
          <p:cNvPr id="7" name="TextBox 6"/>
          <p:cNvSpPr txBox="1"/>
          <p:nvPr/>
        </p:nvSpPr>
        <p:spPr>
          <a:xfrm>
            <a:off x="487332" y="1431940"/>
            <a:ext cx="819572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DONOR MUST DEAL AT ARM’S LENGTH WITH CHARITY</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INDEPENDENT VALUATION</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RETRACTABLE SHARES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CUMULATIVE MARKET RATE DIVIDENDS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WHEN WILL SHARES BE RETRACTED?</a:t>
            </a:r>
            <a:endParaRPr lang="en-US" sz="2400" dirty="0"/>
          </a:p>
        </p:txBody>
      </p:sp>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36EA70CA-B238-49AF-8DE3-AFD5AB05518D}" type="slidenum">
              <a:rPr lang="en-CA" smtClean="0"/>
              <a:t>93</a:t>
            </a:fld>
            <a:endParaRPr lang="en-CA" dirty="0"/>
          </a:p>
        </p:txBody>
      </p:sp>
    </p:spTree>
    <p:extLst>
      <p:ext uri="{BB962C8B-B14F-4D97-AF65-F5344CB8AC3E}">
        <p14:creationId xmlns:p14="http://schemas.microsoft.com/office/powerpoint/2010/main" val="3491973093"/>
      </p:ext>
    </p:extLst>
  </p:cSld>
  <p:clrMapOvr>
    <a:masterClrMapping/>
  </p:clrMapOvr>
  <p:transition spd="med">
    <p:split orient="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661248"/>
            <a:ext cx="9144000" cy="840585"/>
          </a:xfrm>
          <a:prstGeom prst="rect">
            <a:avLst/>
          </a:prstGeom>
        </p:spPr>
      </p:pic>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pic>
        <p:nvPicPr>
          <p:cNvPr id="2" name="Content Placeholder 1"/>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23533" y="476672"/>
            <a:ext cx="3325279" cy="648072"/>
          </a:xfrm>
        </p:spPr>
      </p:pic>
      <p:pic>
        <p:nvPicPr>
          <p:cNvPr id="11" name="Picture 10"/>
          <p:cNvPicPr>
            <a:picLocks noChangeAspect="1"/>
          </p:cNvPicPr>
          <p:nvPr/>
        </p:nvPicPr>
        <p:blipFill rotWithShape="1">
          <a:blip r:embed="rId6">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sp>
        <p:nvSpPr>
          <p:cNvPr id="10" name="Title 7"/>
          <p:cNvSpPr txBox="1">
            <a:spLocks/>
          </p:cNvSpPr>
          <p:nvPr/>
        </p:nvSpPr>
        <p:spPr>
          <a:xfrm>
            <a:off x="768768" y="2759880"/>
            <a:ext cx="3816424" cy="332166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CA" sz="9600" b="1" dirty="0" smtClean="0">
              <a:solidFill>
                <a:schemeClr val="accent5">
                  <a:lumMod val="60000"/>
                  <a:lumOff val="40000"/>
                </a:schemeClr>
              </a:solidFill>
            </a:endParaRPr>
          </a:p>
          <a:p>
            <a:pPr algn="l"/>
            <a:endParaRPr lang="en-US" sz="7200" dirty="0" smtClean="0">
              <a:solidFill>
                <a:schemeClr val="accent1"/>
              </a:solidFill>
            </a:endParaRPr>
          </a:p>
          <a:p>
            <a:pPr algn="l"/>
            <a:r>
              <a:rPr lang="en-CA" sz="7200" dirty="0"/>
              <a:t>	</a:t>
            </a:r>
          </a:p>
          <a:p>
            <a:r>
              <a:rPr lang="en-CA" sz="4000" dirty="0"/>
              <a:t> </a:t>
            </a:r>
          </a:p>
          <a:p>
            <a:pPr algn="l"/>
            <a:endParaRPr lang="en-US" sz="4000" dirty="0">
              <a:solidFill>
                <a:schemeClr val="accent1"/>
              </a:solidFill>
            </a:endParaRPr>
          </a:p>
          <a:p>
            <a:pPr algn="l"/>
            <a:endParaRPr lang="en-US" sz="4000" dirty="0" smtClean="0">
              <a:solidFill>
                <a:schemeClr val="accent1"/>
              </a:solidFill>
            </a:endParaRPr>
          </a:p>
          <a:p>
            <a:pPr algn="l"/>
            <a:r>
              <a:rPr lang="en-US" dirty="0" smtClean="0">
                <a:solidFill>
                  <a:schemeClr val="accent1"/>
                </a:solidFill>
              </a:rPr>
              <a:t>	</a:t>
            </a:r>
            <a:endParaRPr lang="en-CA" sz="3600" dirty="0"/>
          </a:p>
        </p:txBody>
      </p:sp>
      <p:sp>
        <p:nvSpPr>
          <p:cNvPr id="3" name="Footer Placeholder 2"/>
          <p:cNvSpPr>
            <a:spLocks noGrp="1"/>
          </p:cNvSpPr>
          <p:nvPr>
            <p:ph type="ftr" sz="quarter" idx="11"/>
          </p:nvPr>
        </p:nvSpPr>
        <p:spPr/>
        <p:txBody>
          <a:bodyPr/>
          <a:lstStyle/>
          <a:p>
            <a:endParaRPr lang="en-CA" dirty="0"/>
          </a:p>
        </p:txBody>
      </p:sp>
      <p:sp>
        <p:nvSpPr>
          <p:cNvPr id="7" name="TextBox 6"/>
          <p:cNvSpPr txBox="1"/>
          <p:nvPr/>
        </p:nvSpPr>
        <p:spPr>
          <a:xfrm>
            <a:off x="3630413" y="2348880"/>
            <a:ext cx="2069798" cy="1015663"/>
          </a:xfrm>
          <a:prstGeom prst="rect">
            <a:avLst/>
          </a:prstGeom>
          <a:noFill/>
        </p:spPr>
        <p:txBody>
          <a:bodyPr wrap="none" rtlCol="0">
            <a:spAutoFit/>
          </a:bodyPr>
          <a:lstStyle/>
          <a:p>
            <a:pPr algn="ctr">
              <a:spcBef>
                <a:spcPct val="0"/>
              </a:spcBef>
            </a:pPr>
            <a:r>
              <a:rPr lang="en-US" sz="6000" b="1" dirty="0" smtClean="0">
                <a:solidFill>
                  <a:schemeClr val="accent5">
                    <a:lumMod val="75000"/>
                  </a:schemeClr>
                </a:solidFill>
                <a:latin typeface="+mj-lt"/>
                <a:ea typeface="+mj-ea"/>
                <a:cs typeface="+mj-cs"/>
              </a:rPr>
              <a:t>Q &amp; A</a:t>
            </a:r>
            <a:endParaRPr lang="en-US" sz="6000" b="1" dirty="0">
              <a:solidFill>
                <a:schemeClr val="accent5">
                  <a:lumMod val="75000"/>
                </a:schemeClr>
              </a:solidFill>
              <a:latin typeface="+mj-lt"/>
              <a:ea typeface="+mj-ea"/>
              <a:cs typeface="+mj-cs"/>
            </a:endParaRPr>
          </a:p>
        </p:txBody>
      </p:sp>
      <p:sp>
        <p:nvSpPr>
          <p:cNvPr id="6" name="Slide Number Placeholder 5"/>
          <p:cNvSpPr>
            <a:spLocks noGrp="1"/>
          </p:cNvSpPr>
          <p:nvPr>
            <p:ph type="sldNum" sz="quarter" idx="12"/>
          </p:nvPr>
        </p:nvSpPr>
        <p:spPr/>
        <p:txBody>
          <a:bodyPr/>
          <a:lstStyle/>
          <a:p>
            <a:fld id="{36EA70CA-B238-49AF-8DE3-AFD5AB05518D}" type="slidenum">
              <a:rPr lang="en-CA" smtClean="0"/>
              <a:t>94</a:t>
            </a:fld>
            <a:endParaRPr lang="en-CA" dirty="0"/>
          </a:p>
        </p:txBody>
      </p:sp>
    </p:spTree>
    <p:extLst>
      <p:ext uri="{BB962C8B-B14F-4D97-AF65-F5344CB8AC3E}">
        <p14:creationId xmlns:p14="http://schemas.microsoft.com/office/powerpoint/2010/main" val="1834354226"/>
      </p:ext>
    </p:extLst>
  </p:cSld>
  <p:clrMapOvr>
    <a:masterClrMapping/>
  </p:clrMapOvr>
  <p:transition spd="med">
    <p:split orient="ver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301218"/>
            <a:ext cx="9144000" cy="1200615"/>
          </a:xfrm>
          <a:prstGeom prst="rect">
            <a:avLst/>
          </a:prstGeom>
        </p:spPr>
      </p:pic>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sp>
        <p:nvSpPr>
          <p:cNvPr id="9" name="Title 7"/>
          <p:cNvSpPr txBox="1">
            <a:spLocks/>
          </p:cNvSpPr>
          <p:nvPr/>
        </p:nvSpPr>
        <p:spPr>
          <a:xfrm>
            <a:off x="674988" y="1772816"/>
            <a:ext cx="7992888" cy="2088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5">
                    <a:lumMod val="75000"/>
                  </a:schemeClr>
                </a:solidFill>
              </a:rPr>
              <a:t>CLOSING REMARKS</a:t>
            </a:r>
          </a:p>
          <a:p>
            <a:r>
              <a:rPr lang="en-US" sz="3200" b="1" dirty="0" smtClean="0"/>
              <a:t>KATHY ASSAYAG</a:t>
            </a:r>
            <a:r>
              <a:rPr lang="en-US" sz="4000" dirty="0">
                <a:solidFill>
                  <a:schemeClr val="accent1"/>
                </a:solidFill>
              </a:rPr>
              <a:t>	</a:t>
            </a:r>
            <a:r>
              <a:rPr lang="en-US" sz="2200" dirty="0" smtClean="0"/>
              <a:t/>
            </a:r>
            <a:br>
              <a:rPr lang="en-US" sz="2200" dirty="0" smtClean="0"/>
            </a:br>
            <a:r>
              <a:rPr lang="en-US" sz="2200" b="1" dirty="0" smtClean="0"/>
              <a:t>Executive Director</a:t>
            </a:r>
            <a:endParaRPr lang="en-CA" sz="2200" b="1" dirty="0"/>
          </a:p>
        </p:txBody>
      </p:sp>
      <p:pic>
        <p:nvPicPr>
          <p:cNvPr id="11" name="Picture 10"/>
          <p:cNvPicPr>
            <a:picLocks noChangeAspect="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36EA70CA-B238-49AF-8DE3-AFD5AB05518D}" type="slidenum">
              <a:rPr lang="en-CA" smtClean="0"/>
              <a:t>95</a:t>
            </a:fld>
            <a:endParaRPr lang="en-CA" dirty="0"/>
          </a:p>
        </p:txBody>
      </p:sp>
    </p:spTree>
    <p:extLst>
      <p:ext uri="{BB962C8B-B14F-4D97-AF65-F5344CB8AC3E}">
        <p14:creationId xmlns:p14="http://schemas.microsoft.com/office/powerpoint/2010/main" val="2414795339"/>
      </p:ext>
    </p:extLst>
  </p:cSld>
  <p:clrMapOvr>
    <a:masterClrMapping/>
  </p:clrMapOvr>
  <p:transition spd="med">
    <p:split orient="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661248"/>
            <a:ext cx="9144000" cy="840585"/>
          </a:xfrm>
          <a:prstGeom prst="rect">
            <a:avLst/>
          </a:prstGeom>
        </p:spPr>
      </p:pic>
      <p:sp>
        <p:nvSpPr>
          <p:cNvPr id="5" name="Title 7"/>
          <p:cNvSpPr>
            <a:spLocks noGrp="1"/>
          </p:cNvSpPr>
          <p:nvPr>
            <p:ph type="title"/>
          </p:nvPr>
        </p:nvSpPr>
        <p:spPr>
          <a:xfrm>
            <a:off x="5076057" y="274638"/>
            <a:ext cx="3610744" cy="778098"/>
          </a:xfrm>
        </p:spPr>
        <p:txBody>
          <a:bodyPr>
            <a:normAutofit/>
          </a:bodyPr>
          <a:lstStyle/>
          <a:p>
            <a:pPr algn="l"/>
            <a:r>
              <a:rPr lang="en-CA" dirty="0" smtClean="0">
                <a:solidFill>
                  <a:schemeClr val="bg1"/>
                </a:solidFill>
              </a:rPr>
              <a:t>.</a:t>
            </a:r>
            <a:endParaRPr lang="en-CA" dirty="0">
              <a:solidFill>
                <a:schemeClr val="bg1"/>
              </a:solidFill>
            </a:endParaRPr>
          </a:p>
        </p:txBody>
      </p:sp>
      <p:sp>
        <p:nvSpPr>
          <p:cNvPr id="9" name="Title 7"/>
          <p:cNvSpPr txBox="1">
            <a:spLocks/>
          </p:cNvSpPr>
          <p:nvPr/>
        </p:nvSpPr>
        <p:spPr>
          <a:xfrm>
            <a:off x="4798961" y="2708920"/>
            <a:ext cx="4128301" cy="2592288"/>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CA" sz="7200" b="1" dirty="0"/>
              <a:t/>
            </a:r>
            <a:br>
              <a:rPr lang="en-CA" sz="7200" b="1" dirty="0"/>
            </a:br>
            <a:r>
              <a:rPr lang="en-CA" sz="7200" dirty="0"/>
              <a:t>	</a:t>
            </a:r>
          </a:p>
          <a:p>
            <a:r>
              <a:rPr lang="en-CA" sz="4000" dirty="0"/>
              <a:t> </a:t>
            </a:r>
          </a:p>
          <a:p>
            <a:pPr algn="l"/>
            <a:endParaRPr lang="en-US" sz="4000" dirty="0">
              <a:solidFill>
                <a:schemeClr val="accent1"/>
              </a:solidFill>
            </a:endParaRPr>
          </a:p>
          <a:p>
            <a:pPr algn="l"/>
            <a:endParaRPr lang="en-US" sz="4000" dirty="0" smtClean="0">
              <a:solidFill>
                <a:schemeClr val="accent1"/>
              </a:solidFill>
            </a:endParaRPr>
          </a:p>
          <a:p>
            <a:pPr algn="l"/>
            <a:r>
              <a:rPr lang="en-US" dirty="0" smtClean="0">
                <a:solidFill>
                  <a:schemeClr val="accent1"/>
                </a:solidFill>
              </a:rPr>
              <a:t>	</a:t>
            </a:r>
            <a:endParaRPr lang="en-CA" sz="3600" dirty="0"/>
          </a:p>
        </p:txBody>
      </p:sp>
      <p:pic>
        <p:nvPicPr>
          <p:cNvPr id="11" name="Picture 10"/>
          <p:cNvPicPr>
            <a:picLocks noChangeAspect="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95203" b="3099"/>
          <a:stretch/>
        </p:blipFill>
        <p:spPr>
          <a:xfrm>
            <a:off x="0" y="179878"/>
            <a:ext cx="9144000" cy="94761"/>
          </a:xfrm>
          <a:prstGeom prst="rect">
            <a:avLst/>
          </a:prstGeom>
        </p:spPr>
      </p:pic>
      <p:sp>
        <p:nvSpPr>
          <p:cNvPr id="10" name="Title 7"/>
          <p:cNvSpPr txBox="1">
            <a:spLocks/>
          </p:cNvSpPr>
          <p:nvPr/>
        </p:nvSpPr>
        <p:spPr>
          <a:xfrm>
            <a:off x="1403648" y="1395661"/>
            <a:ext cx="6552728" cy="4968552"/>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CA" sz="8800" b="1" dirty="0">
                <a:latin typeface="+mn-lt"/>
                <a:ea typeface="+mn-ea"/>
                <a:cs typeface="+mn-cs"/>
              </a:rPr>
              <a:t>BELL PASCAL INSURANCE SERVICES </a:t>
            </a:r>
          </a:p>
          <a:p>
            <a:pPr algn="l">
              <a:lnSpc>
                <a:spcPct val="120000"/>
              </a:lnSpc>
            </a:pPr>
            <a:r>
              <a:rPr lang="en-CA" sz="8800" b="1" dirty="0">
                <a:latin typeface="+mn-lt"/>
                <a:ea typeface="+mn-ea"/>
                <a:cs typeface="+mn-cs"/>
              </a:rPr>
              <a:t>COLLINS </a:t>
            </a:r>
            <a:r>
              <a:rPr lang="en-CA" sz="8800" b="1" dirty="0" smtClean="0">
                <a:latin typeface="+mn-lt"/>
                <a:ea typeface="+mn-ea"/>
                <a:cs typeface="+mn-cs"/>
              </a:rPr>
              <a:t>BARROW L.L.P</a:t>
            </a:r>
            <a:endParaRPr lang="en-CA" sz="8800" b="1" dirty="0">
              <a:latin typeface="+mn-lt"/>
              <a:ea typeface="+mn-ea"/>
              <a:cs typeface="+mn-cs"/>
            </a:endParaRPr>
          </a:p>
          <a:p>
            <a:pPr algn="l">
              <a:lnSpc>
                <a:spcPct val="120000"/>
              </a:lnSpc>
            </a:pPr>
            <a:r>
              <a:rPr lang="en-CA" sz="8800" b="1" dirty="0" smtClean="0">
                <a:latin typeface="+mn-lt"/>
                <a:ea typeface="+mn-ea"/>
                <a:cs typeface="+mn-cs"/>
              </a:rPr>
              <a:t>FL </a:t>
            </a:r>
            <a:r>
              <a:rPr lang="en-CA" sz="8800" b="1" dirty="0">
                <a:latin typeface="+mn-lt"/>
                <a:ea typeface="+mn-ea"/>
                <a:cs typeface="+mn-cs"/>
              </a:rPr>
              <a:t>FULLER LANDAU </a:t>
            </a:r>
            <a:r>
              <a:rPr lang="en-CA" sz="8800" b="1" dirty="0" smtClean="0">
                <a:latin typeface="+mn-lt"/>
                <a:ea typeface="+mn-ea"/>
                <a:cs typeface="+mn-cs"/>
              </a:rPr>
              <a:t>L.L.P </a:t>
            </a:r>
            <a:endParaRPr lang="en-CA" sz="8800" b="1" dirty="0">
              <a:latin typeface="+mn-lt"/>
              <a:ea typeface="+mn-ea"/>
              <a:cs typeface="+mn-cs"/>
            </a:endParaRPr>
          </a:p>
          <a:p>
            <a:pPr algn="l">
              <a:lnSpc>
                <a:spcPct val="120000"/>
              </a:lnSpc>
            </a:pPr>
            <a:r>
              <a:rPr lang="en-CA" sz="8800" b="1" dirty="0">
                <a:latin typeface="+mn-lt"/>
                <a:ea typeface="+mn-ea"/>
                <a:cs typeface="+mn-cs"/>
              </a:rPr>
              <a:t>GWBR </a:t>
            </a:r>
            <a:r>
              <a:rPr lang="en-CA" sz="8800" b="1" dirty="0" smtClean="0">
                <a:latin typeface="+mn-lt"/>
                <a:ea typeface="+mn-ea"/>
                <a:cs typeface="+mn-cs"/>
              </a:rPr>
              <a:t>L.L.P</a:t>
            </a:r>
            <a:endParaRPr lang="en-CA" sz="8800" b="1" dirty="0">
              <a:latin typeface="+mn-lt"/>
              <a:ea typeface="+mn-ea"/>
              <a:cs typeface="+mn-cs"/>
            </a:endParaRPr>
          </a:p>
          <a:p>
            <a:pPr algn="l">
              <a:lnSpc>
                <a:spcPct val="120000"/>
              </a:lnSpc>
            </a:pPr>
            <a:r>
              <a:rPr lang="en-CA" sz="8800" b="1" dirty="0">
                <a:latin typeface="+mn-lt"/>
                <a:ea typeface="+mn-ea"/>
                <a:cs typeface="+mn-cs"/>
              </a:rPr>
              <a:t>LAPOINTE ROSENSTEIN MARCHAND MELANÇON, L.L.P</a:t>
            </a:r>
          </a:p>
          <a:p>
            <a:pPr algn="l">
              <a:lnSpc>
                <a:spcPct val="120000"/>
              </a:lnSpc>
            </a:pPr>
            <a:r>
              <a:rPr lang="en-CA" sz="8800" b="1" dirty="0">
                <a:latin typeface="+mn-lt"/>
                <a:ea typeface="+mn-ea"/>
                <a:cs typeface="+mn-cs"/>
              </a:rPr>
              <a:t>LCA CPA INC</a:t>
            </a:r>
          </a:p>
          <a:p>
            <a:pPr algn="l">
              <a:lnSpc>
                <a:spcPct val="120000"/>
              </a:lnSpc>
            </a:pPr>
            <a:r>
              <a:rPr lang="en-CA" sz="8800" b="1" dirty="0">
                <a:latin typeface="+mn-lt"/>
                <a:ea typeface="+mn-ea"/>
                <a:cs typeface="+mn-cs"/>
              </a:rPr>
              <a:t>LITWIN CPA INC</a:t>
            </a:r>
          </a:p>
          <a:p>
            <a:pPr algn="l">
              <a:lnSpc>
                <a:spcPct val="120000"/>
              </a:lnSpc>
            </a:pPr>
            <a:r>
              <a:rPr lang="en-CA" sz="8800" b="1" dirty="0">
                <a:latin typeface="+mn-lt"/>
                <a:ea typeface="+mn-ea"/>
                <a:cs typeface="+mn-cs"/>
              </a:rPr>
              <a:t>MNP </a:t>
            </a:r>
            <a:r>
              <a:rPr lang="en-CA" sz="8800" b="1" dirty="0" smtClean="0">
                <a:latin typeface="+mn-lt"/>
                <a:ea typeface="+mn-ea"/>
                <a:cs typeface="+mn-cs"/>
              </a:rPr>
              <a:t>L.L.P </a:t>
            </a:r>
            <a:endParaRPr lang="en-CA" sz="8800" b="1" dirty="0">
              <a:latin typeface="+mn-lt"/>
              <a:ea typeface="+mn-ea"/>
              <a:cs typeface="+mn-cs"/>
            </a:endParaRPr>
          </a:p>
          <a:p>
            <a:pPr algn="l">
              <a:lnSpc>
                <a:spcPct val="120000"/>
              </a:lnSpc>
            </a:pPr>
            <a:r>
              <a:rPr lang="en-CA" sz="8800" b="1" dirty="0">
                <a:latin typeface="+mn-lt"/>
                <a:ea typeface="+mn-ea"/>
                <a:cs typeface="+mn-cs"/>
              </a:rPr>
              <a:t>NEXIA </a:t>
            </a:r>
            <a:r>
              <a:rPr lang="en-CA" sz="8800" b="1" dirty="0" smtClean="0">
                <a:latin typeface="+mn-lt"/>
                <a:ea typeface="+mn-ea"/>
                <a:cs typeface="+mn-cs"/>
              </a:rPr>
              <a:t>FRIEDMAN L.L.P</a:t>
            </a:r>
            <a:endParaRPr lang="en-CA" sz="8800" b="1" dirty="0">
              <a:latin typeface="+mn-lt"/>
              <a:ea typeface="+mn-ea"/>
              <a:cs typeface="+mn-cs"/>
            </a:endParaRPr>
          </a:p>
          <a:p>
            <a:pPr algn="l">
              <a:lnSpc>
                <a:spcPct val="120000"/>
              </a:lnSpc>
            </a:pPr>
            <a:r>
              <a:rPr lang="en-CA" sz="8800" b="1" dirty="0">
                <a:latin typeface="+mn-lt"/>
                <a:ea typeface="+mn-ea"/>
                <a:cs typeface="+mn-cs"/>
              </a:rPr>
              <a:t>PSB BOISJOLI</a:t>
            </a:r>
          </a:p>
          <a:p>
            <a:pPr algn="l">
              <a:lnSpc>
                <a:spcPct val="120000"/>
              </a:lnSpc>
            </a:pPr>
            <a:r>
              <a:rPr lang="en-CA" sz="8800" b="1" dirty="0">
                <a:latin typeface="+mn-lt"/>
                <a:ea typeface="+mn-ea"/>
                <a:cs typeface="+mn-cs"/>
              </a:rPr>
              <a:t>RICHTER </a:t>
            </a:r>
            <a:r>
              <a:rPr lang="en-CA" sz="8800" b="1" dirty="0" smtClean="0">
                <a:latin typeface="+mn-lt"/>
                <a:ea typeface="+mn-ea"/>
                <a:cs typeface="+mn-cs"/>
              </a:rPr>
              <a:t>L.L.P</a:t>
            </a:r>
            <a:endParaRPr lang="en-CA" sz="8800" b="1" dirty="0">
              <a:latin typeface="+mn-lt"/>
              <a:ea typeface="+mn-ea"/>
              <a:cs typeface="+mn-cs"/>
            </a:endParaRPr>
          </a:p>
          <a:p>
            <a:pPr algn="l">
              <a:lnSpc>
                <a:spcPct val="120000"/>
              </a:lnSpc>
            </a:pPr>
            <a:r>
              <a:rPr lang="en-CA" sz="8800" b="1" dirty="0">
                <a:latin typeface="+mn-lt"/>
                <a:ea typeface="+mn-ea"/>
                <a:cs typeface="+mn-cs"/>
              </a:rPr>
              <a:t>ROBINSON SHEPPARD SHAPIRO LLP</a:t>
            </a:r>
          </a:p>
          <a:p>
            <a:pPr algn="l">
              <a:lnSpc>
                <a:spcPct val="120000"/>
              </a:lnSpc>
            </a:pPr>
            <a:r>
              <a:rPr lang="en-CA" sz="8800" b="1" dirty="0">
                <a:latin typeface="+mn-lt"/>
                <a:ea typeface="+mn-ea"/>
                <a:cs typeface="+mn-cs"/>
              </a:rPr>
              <a:t>SPIEGEL SOHMER </a:t>
            </a:r>
            <a:r>
              <a:rPr lang="en-CA" sz="8800" b="1" dirty="0" smtClean="0">
                <a:latin typeface="+mn-lt"/>
                <a:ea typeface="+mn-ea"/>
                <a:cs typeface="+mn-cs"/>
              </a:rPr>
              <a:t>INC</a:t>
            </a:r>
            <a:r>
              <a:rPr lang="en-CA" sz="4000" dirty="0"/>
              <a:t> </a:t>
            </a:r>
          </a:p>
          <a:p>
            <a:pPr algn="l"/>
            <a:endParaRPr lang="en-US" sz="4000" dirty="0">
              <a:solidFill>
                <a:schemeClr val="accent1"/>
              </a:solidFill>
            </a:endParaRPr>
          </a:p>
          <a:p>
            <a:pPr algn="l"/>
            <a:endParaRPr lang="en-US" sz="4000" dirty="0" smtClean="0">
              <a:solidFill>
                <a:schemeClr val="accent1"/>
              </a:solidFill>
            </a:endParaRPr>
          </a:p>
          <a:p>
            <a:pPr algn="l"/>
            <a:r>
              <a:rPr lang="en-US" dirty="0" smtClean="0">
                <a:solidFill>
                  <a:schemeClr val="accent1"/>
                </a:solidFill>
              </a:rPr>
              <a:t>	</a:t>
            </a:r>
            <a:endParaRPr lang="en-CA" sz="3600" dirty="0"/>
          </a:p>
        </p:txBody>
      </p:sp>
      <p:sp>
        <p:nvSpPr>
          <p:cNvPr id="3" name="TextBox 2"/>
          <p:cNvSpPr txBox="1"/>
          <p:nvPr/>
        </p:nvSpPr>
        <p:spPr>
          <a:xfrm>
            <a:off x="2514901" y="545789"/>
            <a:ext cx="4568119" cy="707886"/>
          </a:xfrm>
          <a:prstGeom prst="rect">
            <a:avLst/>
          </a:prstGeom>
          <a:noFill/>
        </p:spPr>
        <p:txBody>
          <a:bodyPr wrap="square" rtlCol="0">
            <a:spAutoFit/>
          </a:bodyPr>
          <a:lstStyle/>
          <a:p>
            <a:pPr algn="ctr"/>
            <a:r>
              <a:rPr lang="en-CA" sz="4000" b="1" dirty="0" smtClean="0">
                <a:solidFill>
                  <a:schemeClr val="accent5">
                    <a:lumMod val="75000"/>
                  </a:schemeClr>
                </a:solidFill>
              </a:rPr>
              <a:t>2017 SPONSORS</a:t>
            </a:r>
            <a:endParaRPr lang="en-CA" sz="4000" b="1" dirty="0">
              <a:solidFill>
                <a:schemeClr val="accent5">
                  <a:lumMod val="75000"/>
                </a:schemeClr>
              </a:solidFill>
            </a:endParaRPr>
          </a:p>
        </p:txBody>
      </p:sp>
      <p:sp>
        <p:nvSpPr>
          <p:cNvPr id="6" name="Footer Placeholder 5"/>
          <p:cNvSpPr>
            <a:spLocks noGrp="1"/>
          </p:cNvSpPr>
          <p:nvPr>
            <p:ph type="ftr" sz="quarter" idx="11"/>
          </p:nvPr>
        </p:nvSpPr>
        <p:spPr/>
        <p:txBody>
          <a:bodyPr/>
          <a:lstStyle/>
          <a:p>
            <a:endParaRPr lang="en-CA" dirty="0"/>
          </a:p>
        </p:txBody>
      </p:sp>
      <p:sp>
        <p:nvSpPr>
          <p:cNvPr id="2" name="Slide Number Placeholder 1"/>
          <p:cNvSpPr>
            <a:spLocks noGrp="1"/>
          </p:cNvSpPr>
          <p:nvPr>
            <p:ph type="sldNum" sz="quarter" idx="12"/>
          </p:nvPr>
        </p:nvSpPr>
        <p:spPr/>
        <p:txBody>
          <a:bodyPr/>
          <a:lstStyle/>
          <a:p>
            <a:fld id="{36EA70CA-B238-49AF-8DE3-AFD5AB05518D}" type="slidenum">
              <a:rPr lang="en-CA" smtClean="0"/>
              <a:t>96</a:t>
            </a:fld>
            <a:endParaRPr lang="en-CA" dirty="0"/>
          </a:p>
        </p:txBody>
      </p:sp>
    </p:spTree>
    <p:extLst>
      <p:ext uri="{BB962C8B-B14F-4D97-AF65-F5344CB8AC3E}">
        <p14:creationId xmlns:p14="http://schemas.microsoft.com/office/powerpoint/2010/main" val="3523738694"/>
      </p:ext>
    </p:extLst>
  </p:cSld>
  <p:clrMapOvr>
    <a:masterClrMapping/>
  </p:clrMapOvr>
  <p:transition spd="med">
    <p:split orient="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5629" y="2510009"/>
            <a:ext cx="2992742" cy="769441"/>
          </a:xfrm>
          <a:prstGeom prst="rect">
            <a:avLst/>
          </a:prstGeom>
          <a:noFill/>
        </p:spPr>
        <p:txBody>
          <a:bodyPr wrap="none" rtlCol="0">
            <a:spAutoFit/>
          </a:bodyPr>
          <a:lstStyle/>
          <a:p>
            <a:r>
              <a:rPr lang="en-CA" sz="4400" b="1" dirty="0" smtClean="0">
                <a:solidFill>
                  <a:schemeClr val="accent5">
                    <a:lumMod val="75000"/>
                  </a:schemeClr>
                </a:solidFill>
              </a:rPr>
              <a:t>THANK YOU</a:t>
            </a:r>
            <a:endParaRPr lang="en-CA" sz="4400" b="1" dirty="0">
              <a:solidFill>
                <a:schemeClr val="accent5">
                  <a:lumMod val="75000"/>
                </a:schemeClr>
              </a:solidFill>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301218"/>
            <a:ext cx="9144000" cy="1200615"/>
          </a:xfrm>
          <a:prstGeom prst="rect">
            <a:avLst/>
          </a:prstGeom>
        </p:spPr>
      </p:pic>
      <p:grpSp>
        <p:nvGrpSpPr>
          <p:cNvPr id="5" name="Group 4"/>
          <p:cNvGrpSpPr/>
          <p:nvPr/>
        </p:nvGrpSpPr>
        <p:grpSpPr>
          <a:xfrm>
            <a:off x="0" y="5678906"/>
            <a:ext cx="9144000" cy="1200615"/>
            <a:chOff x="0" y="5678906"/>
            <a:chExt cx="9144000" cy="1200615"/>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t="75394" b="3099"/>
            <a:stretch/>
          </p:blipFill>
          <p:spPr>
            <a:xfrm>
              <a:off x="0" y="5678906"/>
              <a:ext cx="9144000" cy="12006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5712953"/>
              <a:ext cx="1483614" cy="765810"/>
            </a:xfrm>
            <a:prstGeom prst="rect">
              <a:avLst/>
            </a:prstGeom>
          </p:spPr>
        </p:pic>
      </p:grpSp>
      <p:sp>
        <p:nvSpPr>
          <p:cNvPr id="4" name="Footer Placeholder 3"/>
          <p:cNvSpPr>
            <a:spLocks noGrp="1"/>
          </p:cNvSpPr>
          <p:nvPr>
            <p:ph type="ftr" sz="quarter" idx="11"/>
          </p:nvPr>
        </p:nvSpPr>
        <p:spPr/>
        <p:txBody>
          <a:bodyPr/>
          <a:lstStyle/>
          <a:p>
            <a:endParaRPr lang="en-CA" dirty="0"/>
          </a:p>
        </p:txBody>
      </p:sp>
      <p:sp>
        <p:nvSpPr>
          <p:cNvPr id="8" name="Slide Number Placeholder 7"/>
          <p:cNvSpPr>
            <a:spLocks noGrp="1"/>
          </p:cNvSpPr>
          <p:nvPr>
            <p:ph type="sldNum" sz="quarter" idx="12"/>
          </p:nvPr>
        </p:nvSpPr>
        <p:spPr/>
        <p:txBody>
          <a:bodyPr/>
          <a:lstStyle/>
          <a:p>
            <a:fld id="{36EA70CA-B238-49AF-8DE3-AFD5AB05518D}" type="slidenum">
              <a:rPr lang="en-CA" smtClean="0"/>
              <a:t>97</a:t>
            </a:fld>
            <a:endParaRPr lang="en-CA" dirty="0"/>
          </a:p>
        </p:txBody>
      </p:sp>
    </p:spTree>
    <p:extLst>
      <p:ext uri="{BB962C8B-B14F-4D97-AF65-F5344CB8AC3E}">
        <p14:creationId xmlns:p14="http://schemas.microsoft.com/office/powerpoint/2010/main" val="1132128536"/>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_WD">
  <a:themeElements>
    <a:clrScheme name="Miller Thomson Colour">
      <a:dk1>
        <a:srgbClr val="58595B"/>
      </a:dk1>
      <a:lt1>
        <a:srgbClr val="FFFFFF"/>
      </a:lt1>
      <a:dk2>
        <a:srgbClr val="FFFFFF"/>
      </a:dk2>
      <a:lt2>
        <a:srgbClr val="2E2925"/>
      </a:lt2>
      <a:accent1>
        <a:srgbClr val="F05351"/>
      </a:accent1>
      <a:accent2>
        <a:srgbClr val="FFD052"/>
      </a:accent2>
      <a:accent3>
        <a:srgbClr val="6EC4E8"/>
      </a:accent3>
      <a:accent4>
        <a:srgbClr val="265868"/>
      </a:accent4>
      <a:accent5>
        <a:srgbClr val="D6CCC2"/>
      </a:accent5>
      <a:accent6>
        <a:srgbClr val="6B9B93"/>
      </a:accent6>
      <a:hlink>
        <a:srgbClr val="6EC4E8"/>
      </a:hlink>
      <a:folHlink>
        <a:srgbClr val="58595B"/>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N_WD" id="{EC22ABFE-26B4-448B-B06F-E4881052550A}" vid="{FA9E9092-1266-4FCF-866F-12C1616A7F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3954</TotalTime>
  <Words>7312</Words>
  <Application>Microsoft Office PowerPoint</Application>
  <PresentationFormat>On-screen Show (4:3)</PresentationFormat>
  <Paragraphs>1184</Paragraphs>
  <Slides>97</Slides>
  <Notes>70</Notes>
  <HiddenSlides>0</HiddenSlides>
  <MMClips>0</MMClips>
  <ScaleCrop>false</ScaleCrop>
  <HeadingPairs>
    <vt:vector size="4" baseType="variant">
      <vt:variant>
        <vt:lpstr>Theme</vt:lpstr>
      </vt:variant>
      <vt:variant>
        <vt:i4>2</vt:i4>
      </vt:variant>
      <vt:variant>
        <vt:lpstr>Slide Titles</vt:lpstr>
      </vt:variant>
      <vt:variant>
        <vt:i4>97</vt:i4>
      </vt:variant>
    </vt:vector>
  </HeadingPairs>
  <TitlesOfParts>
    <vt:vector size="99" baseType="lpstr">
      <vt:lpstr>Office Theme</vt:lpstr>
      <vt:lpstr>EN_WD</vt:lpstr>
      <vt:lpstr>PowerPoint Presentation</vt:lpstr>
      <vt:lpstr>PowerPoint Presentation</vt:lpstr>
      <vt:lpstr>PowerPoint Presentation</vt:lpstr>
      <vt:lpstr>       by Andrew Etcovitch</vt:lpstr>
      <vt:lpstr>OUTLINE </vt:lpstr>
      <vt:lpstr>Introduction</vt:lpstr>
      <vt:lpstr>Risk Management</vt:lpstr>
      <vt:lpstr>3.Risk Management for Corporate Executives</vt:lpstr>
      <vt:lpstr>3.Risk Management for Corporate Executives</vt:lpstr>
      <vt:lpstr>3.1 Three Types of Statutory Liability</vt:lpstr>
      <vt:lpstr>3.1 Other Types of Executives`Liability</vt:lpstr>
      <vt:lpstr>3.2 Examples of Executive’s Liability</vt:lpstr>
      <vt:lpstr>3.3 How can Executives Avoid Liability?</vt:lpstr>
      <vt:lpstr>3.3 How can Executives Avoid Liability?</vt:lpstr>
      <vt:lpstr>3.3 How can Executives Avoid Liability?</vt:lpstr>
      <vt:lpstr>4. Risk Management for Professional Advisors</vt:lpstr>
      <vt:lpstr>4.1 Liability of Tax Advisors</vt:lpstr>
      <vt:lpstr>4.1 Liability of Tax Advisors</vt:lpstr>
      <vt:lpstr>4.1 Statutory Disclosure Regimes</vt:lpstr>
      <vt:lpstr>4.1 Statutory Disclosure Regimes  </vt:lpstr>
      <vt:lpstr>4.1 Liability of Tax Advisors</vt:lpstr>
      <vt:lpstr>4.2 Liability of Accountants</vt:lpstr>
      <vt:lpstr>4.2 Liability of Accountants</vt:lpstr>
      <vt:lpstr>5. Liability of Trustees</vt:lpstr>
      <vt:lpstr>5. Liability of Trustees</vt:lpstr>
      <vt:lpstr>5.1 Examples of Trustees’ Liability</vt:lpstr>
      <vt:lpstr>5.1 Examples of Trustees’ Liability</vt:lpstr>
      <vt:lpstr>6. Conclusion</vt:lpstr>
      <vt:lpstr>Thank You</vt:lpstr>
      <vt:lpstr>PowerPoint Presentation</vt:lpstr>
      <vt:lpstr>Wills, Trusts &amp; Estates &amp; US/Canada Issues</vt:lpstr>
      <vt:lpstr>FACTS</vt:lpstr>
      <vt:lpstr>PowerPoint Presentation</vt:lpstr>
      <vt:lpstr>Acquisition of US Vacation Property by Canadian Resident</vt:lpstr>
      <vt:lpstr>Acquisition of US Vacation Property by Canadian Resident</vt:lpstr>
      <vt:lpstr>Acquisition of US Vacation Property by Canadian Resident</vt:lpstr>
      <vt:lpstr>Acquisition of US Vacation Property by Canadian Resident</vt:lpstr>
      <vt:lpstr>Acquisition of US Vacation Property by Canadian Resident</vt:lpstr>
      <vt:lpstr>Acquisition of US Vacation Property by Canadian Resident</vt:lpstr>
      <vt:lpstr>Acquisition of US Vacation Property by Canadian Resident</vt:lpstr>
      <vt:lpstr>Acquisition of US Vacation Property by Canadian Resident</vt:lpstr>
      <vt:lpstr>Acquisition of US Vacation Property by Canadian Resident</vt:lpstr>
      <vt:lpstr>Will Planning – US Citizen Spouse</vt:lpstr>
      <vt:lpstr>US Gift Tax – US Citizen Spouse</vt:lpstr>
      <vt:lpstr>Will Planning – Non-US Citizen Spouse</vt:lpstr>
      <vt:lpstr>Will Planning – Non-US Citizen Spouse</vt:lpstr>
      <vt:lpstr>Will Planning – Non-US Citizen Spouse – CFC Rules</vt:lpstr>
      <vt:lpstr>Will Planning – Non-US Citizen Spouse – CFC Rules</vt:lpstr>
      <vt:lpstr>Will Planning – Non-US Citizen Spouse – PFIC Rules</vt:lpstr>
      <vt:lpstr>Will Planning – CDA</vt:lpstr>
      <vt:lpstr>Will Planning – Donations</vt:lpstr>
      <vt:lpstr>Will Planning – Dynasty Trusts</vt:lpstr>
      <vt:lpstr>US Expatriation Tax</vt:lpstr>
      <vt:lpstr>PowerPoint Presentation</vt:lpstr>
      <vt:lpstr>     WHAT’S NEW IN TAX, 2017: THE TREND IS (NOT!) YOUR FRIEND </vt:lpstr>
      <vt:lpstr>WHAT’S NEW IN TAX 2017</vt:lpstr>
      <vt:lpstr>WHAT IS TRENDING?</vt:lpstr>
      <vt:lpstr>WHAT’S NEW IN TAX 2017</vt:lpstr>
      <vt:lpstr>WHAT’S NEW IN TAX 2017</vt:lpstr>
      <vt:lpstr>WHAT’S NEW IN TAX 2017</vt:lpstr>
      <vt:lpstr>WHAT’S NEW IN TAX 2017</vt:lpstr>
      <vt:lpstr>SALE OF GOODWILL/HYBRID TRANSACTION UPDATE</vt:lpstr>
      <vt:lpstr>WHAT'S NEW IN TAX 2017</vt:lpstr>
      <vt:lpstr>WHAT'S NEW IN TAX 2017</vt:lpstr>
      <vt:lpstr>WHAT'S NEW IN TAX 2017</vt:lpstr>
      <vt:lpstr>WHAT'S NEW IN TAX 2017</vt:lpstr>
      <vt:lpstr>WHAT'S NEW IN TAX 2017</vt:lpstr>
      <vt:lpstr>NEW                    BACK-TO-BACK SHAREHOLDERS LOAN RULES</vt:lpstr>
      <vt:lpstr>WHAT’S NEW IN TAX 2017</vt:lpstr>
      <vt:lpstr>WHAT’S NEW IN TAX 2017</vt:lpstr>
      <vt:lpstr>WHAT’S NEW IN TAX 2017</vt:lpstr>
      <vt:lpstr>IMPORTANT DEVELOPMENT IN ESTATE PLANNING</vt:lpstr>
      <vt:lpstr>WHAT’S NEW IN TAX 2017</vt:lpstr>
      <vt:lpstr>WHAT’S NEW IN TAX 2017</vt:lpstr>
      <vt:lpstr>WHAT'S NEW IN TAX 2017</vt:lpstr>
      <vt:lpstr>WHAT'S NEW IN TAX 2017</vt:lpstr>
      <vt:lpstr>CRYPTO-MANIA!</vt:lpstr>
      <vt:lpstr>WHAT'S NEW IN TAX 2017</vt:lpstr>
      <vt:lpstr>WHAT'S NEW IN TAX 2017</vt:lpstr>
      <vt:lpstr>WHAT'S NEW IN TAX 2017</vt:lpstr>
      <vt:lpstr>PowerPoint Presentation</vt:lpstr>
      <vt:lpstr>.</vt:lpstr>
      <vt:lpstr>.</vt:lpstr>
      <vt:lpstr>PowerPoint Presentation</vt:lpstr>
      <vt:lpstr>.</vt:lpstr>
      <vt:lpstr>.</vt:lpstr>
      <vt:lpstr>.</vt:lpstr>
      <vt:lpstr>.</vt:lpstr>
      <vt:lpstr>.</vt:lpstr>
      <vt:lpstr>.</vt:lpstr>
      <vt:lpstr>.</vt:lpstr>
      <vt:lpstr>.</vt:lpstr>
      <vt:lpstr>.</vt:lpstr>
      <vt:lpstr>.</vt:lpstr>
      <vt:lpstr>.</vt:lpstr>
      <vt:lpstr>.</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MarleneGerson</dc:creator>
  <cp:lastModifiedBy>Shirley Dayan</cp:lastModifiedBy>
  <cp:revision>207</cp:revision>
  <cp:lastPrinted>2017-06-13T19:51:46Z</cp:lastPrinted>
  <dcterms:created xsi:type="dcterms:W3CDTF">2015-02-05T19:56:20Z</dcterms:created>
  <dcterms:modified xsi:type="dcterms:W3CDTF">2017-06-13T19:52:28Z</dcterms:modified>
</cp:coreProperties>
</file>