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281" r:id="rId4"/>
    <p:sldId id="272" r:id="rId5"/>
    <p:sldId id="282" r:id="rId6"/>
    <p:sldId id="283" r:id="rId7"/>
    <p:sldId id="284" r:id="rId8"/>
    <p:sldId id="286" r:id="rId9"/>
    <p:sldId id="287" r:id="rId10"/>
    <p:sldId id="290" r:id="rId11"/>
    <p:sldId id="291" r:id="rId12"/>
    <p:sldId id="292" r:id="rId13"/>
    <p:sldId id="301" r:id="rId14"/>
    <p:sldId id="302" r:id="rId15"/>
    <p:sldId id="294" r:id="rId16"/>
    <p:sldId id="295" r:id="rId17"/>
    <p:sldId id="296" r:id="rId18"/>
    <p:sldId id="297" r:id="rId19"/>
    <p:sldId id="303" r:id="rId20"/>
    <p:sldId id="299" r:id="rId21"/>
    <p:sldId id="30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5504" autoAdjust="0"/>
  </p:normalViewPr>
  <p:slideViewPr>
    <p:cSldViewPr snapToGrid="0">
      <p:cViewPr varScale="1">
        <p:scale>
          <a:sx n="75" d="100"/>
          <a:sy n="75" d="100"/>
        </p:scale>
        <p:origin x="413"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654907-D19A-4765-933A-0CA6ACA7E270}" type="datetimeFigureOut">
              <a:rPr lang="en-US" smtClean="0"/>
              <a:t>12/18/2020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37F220-C979-4BA9-9527-1BDA33B2AFA9}" type="slidenum">
              <a:rPr lang="en-US" smtClean="0"/>
              <a:t>‹#›</a:t>
            </a:fld>
            <a:endParaRPr lang="en-US" dirty="0"/>
          </a:p>
        </p:txBody>
      </p:sp>
    </p:spTree>
    <p:extLst>
      <p:ext uri="{BB962C8B-B14F-4D97-AF65-F5344CB8AC3E}">
        <p14:creationId xmlns:p14="http://schemas.microsoft.com/office/powerpoint/2010/main" val="1613143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23048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13</a:t>
            </a:fld>
            <a:endParaRPr lang="en-US" dirty="0"/>
          </a:p>
        </p:txBody>
      </p:sp>
    </p:spTree>
    <p:extLst>
      <p:ext uri="{BB962C8B-B14F-4D97-AF65-F5344CB8AC3E}">
        <p14:creationId xmlns:p14="http://schemas.microsoft.com/office/powerpoint/2010/main" val="258084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14</a:t>
            </a:fld>
            <a:endParaRPr lang="en-US" dirty="0"/>
          </a:p>
        </p:txBody>
      </p:sp>
    </p:spTree>
    <p:extLst>
      <p:ext uri="{BB962C8B-B14F-4D97-AF65-F5344CB8AC3E}">
        <p14:creationId xmlns:p14="http://schemas.microsoft.com/office/powerpoint/2010/main" val="197194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This problem may apply to non-spousal trusts as well, but the situations where that would arise would be rare.</a:t>
            </a:r>
          </a:p>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15</a:t>
            </a:fld>
            <a:endParaRPr lang="en-US" dirty="0"/>
          </a:p>
        </p:txBody>
      </p:sp>
    </p:spTree>
    <p:extLst>
      <p:ext uri="{BB962C8B-B14F-4D97-AF65-F5344CB8AC3E}">
        <p14:creationId xmlns:p14="http://schemas.microsoft.com/office/powerpoint/2010/main" val="730445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16</a:t>
            </a:fld>
            <a:endParaRPr lang="en-US" dirty="0"/>
          </a:p>
        </p:txBody>
      </p:sp>
    </p:spTree>
    <p:extLst>
      <p:ext uri="{BB962C8B-B14F-4D97-AF65-F5344CB8AC3E}">
        <p14:creationId xmlns:p14="http://schemas.microsoft.com/office/powerpoint/2010/main" val="2984835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 letter</a:t>
            </a:r>
            <a:r>
              <a:rPr lang="en-US" baseline="0" dirty="0" smtClean="0"/>
              <a:t> of wishes – and how JCF can help with this</a:t>
            </a:r>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17</a:t>
            </a:fld>
            <a:endParaRPr lang="en-US" dirty="0"/>
          </a:p>
        </p:txBody>
      </p:sp>
    </p:spTree>
    <p:extLst>
      <p:ext uri="{BB962C8B-B14F-4D97-AF65-F5344CB8AC3E}">
        <p14:creationId xmlns:p14="http://schemas.microsoft.com/office/powerpoint/2010/main" val="758329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Describe letter</a:t>
            </a:r>
            <a:r>
              <a:rPr lang="en-US" baseline="0" dirty="0" smtClean="0"/>
              <a:t> of wishes – and how JCF can help with this</a:t>
            </a:r>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18</a:t>
            </a:fld>
            <a:endParaRPr lang="en-US" dirty="0"/>
          </a:p>
        </p:txBody>
      </p:sp>
    </p:spTree>
    <p:extLst>
      <p:ext uri="{BB962C8B-B14F-4D97-AF65-F5344CB8AC3E}">
        <p14:creationId xmlns:p14="http://schemas.microsoft.com/office/powerpoint/2010/main" val="3001178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19</a:t>
            </a:fld>
            <a:endParaRPr lang="en-US" dirty="0"/>
          </a:p>
        </p:txBody>
      </p:sp>
    </p:spTree>
    <p:extLst>
      <p:ext uri="{BB962C8B-B14F-4D97-AF65-F5344CB8AC3E}">
        <p14:creationId xmlns:p14="http://schemas.microsoft.com/office/powerpoint/2010/main" val="3845403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8574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2</a:t>
            </a:fld>
            <a:endParaRPr lang="en-US" dirty="0"/>
          </a:p>
        </p:txBody>
      </p:sp>
    </p:spTree>
    <p:extLst>
      <p:ext uri="{BB962C8B-B14F-4D97-AF65-F5344CB8AC3E}">
        <p14:creationId xmlns:p14="http://schemas.microsoft.com/office/powerpoint/2010/main" val="1657322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Anything left to a spouse, common-law partner, or Spousal trust is deemed to have been disposed of at cost so that no gain or loss is realized.</a:t>
            </a:r>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6</a:t>
            </a:fld>
            <a:endParaRPr lang="en-US" dirty="0"/>
          </a:p>
        </p:txBody>
      </p:sp>
    </p:spTree>
    <p:extLst>
      <p:ext uri="{BB962C8B-B14F-4D97-AF65-F5344CB8AC3E}">
        <p14:creationId xmlns:p14="http://schemas.microsoft.com/office/powerpoint/2010/main" val="2451893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7</a:t>
            </a:fld>
            <a:endParaRPr lang="en-US" dirty="0"/>
          </a:p>
        </p:txBody>
      </p:sp>
    </p:spTree>
    <p:extLst>
      <p:ext uri="{BB962C8B-B14F-4D97-AF65-F5344CB8AC3E}">
        <p14:creationId xmlns:p14="http://schemas.microsoft.com/office/powerpoint/2010/main" val="2263232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8</a:t>
            </a:fld>
            <a:endParaRPr lang="en-US" dirty="0"/>
          </a:p>
        </p:txBody>
      </p:sp>
    </p:spTree>
    <p:extLst>
      <p:ext uri="{BB962C8B-B14F-4D97-AF65-F5344CB8AC3E}">
        <p14:creationId xmlns:p14="http://schemas.microsoft.com/office/powerpoint/2010/main" val="1329307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9</a:t>
            </a:fld>
            <a:endParaRPr lang="en-US" dirty="0"/>
          </a:p>
        </p:txBody>
      </p:sp>
    </p:spTree>
    <p:extLst>
      <p:ext uri="{BB962C8B-B14F-4D97-AF65-F5344CB8AC3E}">
        <p14:creationId xmlns:p14="http://schemas.microsoft.com/office/powerpoint/2010/main" val="2317299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Franklin Gothic Book" panose="020B0503020102020204" pitchFamily="34" charset="0"/>
              </a:rPr>
              <a:t>(assumed gift made from assets owned , or substituted for assets owned at date of death):</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Where donation made within  five years of death, may choose to use tax credit where most advantageous – including to offset tax on capital gain arising on death.</a:t>
            </a:r>
          </a:p>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10</a:t>
            </a:fld>
            <a:endParaRPr lang="en-US" dirty="0"/>
          </a:p>
        </p:txBody>
      </p:sp>
    </p:spTree>
    <p:extLst>
      <p:ext uri="{BB962C8B-B14F-4D97-AF65-F5344CB8AC3E}">
        <p14:creationId xmlns:p14="http://schemas.microsoft.com/office/powerpoint/2010/main" val="1458587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11</a:t>
            </a:fld>
            <a:endParaRPr lang="en-US" dirty="0"/>
          </a:p>
        </p:txBody>
      </p:sp>
    </p:spTree>
    <p:extLst>
      <p:ext uri="{BB962C8B-B14F-4D97-AF65-F5344CB8AC3E}">
        <p14:creationId xmlns:p14="http://schemas.microsoft.com/office/powerpoint/2010/main" val="1289377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7F220-C979-4BA9-9527-1BDA33B2AFA9}" type="slidenum">
              <a:rPr lang="en-US" smtClean="0"/>
              <a:t>12</a:t>
            </a:fld>
            <a:endParaRPr lang="en-US" dirty="0"/>
          </a:p>
        </p:txBody>
      </p:sp>
    </p:spTree>
    <p:extLst>
      <p:ext uri="{BB962C8B-B14F-4D97-AF65-F5344CB8AC3E}">
        <p14:creationId xmlns:p14="http://schemas.microsoft.com/office/powerpoint/2010/main" val="452204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357370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2963988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3851825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79162" y="2114093"/>
            <a:ext cx="5488838" cy="636422"/>
          </a:xfrm>
        </p:spPr>
        <p:txBody>
          <a:bodyPr anchor="b">
            <a:noAutofit/>
          </a:bodyPr>
          <a:lstStyle>
            <a:lvl1pPr algn="l">
              <a:defRPr sz="3200">
                <a:solidFill>
                  <a:srgbClr val="343E48"/>
                </a:solidFill>
              </a:defRPr>
            </a:lvl1pPr>
          </a:lstStyle>
          <a:p>
            <a:r>
              <a:rPr lang="en-US"/>
              <a:t>Click to edit Master title style</a:t>
            </a:r>
            <a:endParaRPr lang="en-US" dirty="0"/>
          </a:p>
        </p:txBody>
      </p:sp>
      <p:sp>
        <p:nvSpPr>
          <p:cNvPr id="3" name="Subtitle 2"/>
          <p:cNvSpPr>
            <a:spLocks noGrp="1"/>
          </p:cNvSpPr>
          <p:nvPr>
            <p:ph type="subTitle" idx="1"/>
          </p:nvPr>
        </p:nvSpPr>
        <p:spPr>
          <a:xfrm>
            <a:off x="5179162" y="2750515"/>
            <a:ext cx="5488838" cy="512064"/>
          </a:xfrm>
        </p:spPr>
        <p:txBody>
          <a:bodyPr>
            <a:normAutofit/>
          </a:bodyPr>
          <a:lstStyle>
            <a:lvl1pPr marL="0" indent="0" algn="l">
              <a:buNone/>
              <a:defRPr sz="3200">
                <a:solidFill>
                  <a:srgbClr val="3FC1C1"/>
                </a:solidFill>
                <a:latin typeface="Franklin Gothic Demi" panose="020B07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3646" y="811707"/>
            <a:ext cx="3741725" cy="3741725"/>
          </a:xfrm>
          <a:prstGeom prst="rect">
            <a:avLst/>
          </a:prstGeom>
        </p:spPr>
      </p:pic>
      <p:sp>
        <p:nvSpPr>
          <p:cNvPr id="8" name="Rectangle 7"/>
          <p:cNvSpPr/>
          <p:nvPr userDrawn="1"/>
        </p:nvSpPr>
        <p:spPr>
          <a:xfrm>
            <a:off x="1" y="5310834"/>
            <a:ext cx="12192000" cy="1547165"/>
          </a:xfrm>
          <a:prstGeom prst="rect">
            <a:avLst/>
          </a:prstGeom>
          <a:solidFill>
            <a:srgbClr val="343E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3"/>
          <a:stretch>
            <a:fillRect/>
          </a:stretch>
        </p:blipFill>
        <p:spPr>
          <a:xfrm>
            <a:off x="9066892" y="5337816"/>
            <a:ext cx="2893460" cy="1520184"/>
          </a:xfrm>
          <a:prstGeom prst="rect">
            <a:avLst/>
          </a:prstGeom>
        </p:spPr>
      </p:pic>
    </p:spTree>
    <p:extLst>
      <p:ext uri="{BB962C8B-B14F-4D97-AF65-F5344CB8AC3E}">
        <p14:creationId xmlns:p14="http://schemas.microsoft.com/office/powerpoint/2010/main" val="3928948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9ADA7C-855A-4B78-A852-AE147FB16793}"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10602638" y="4584947"/>
            <a:ext cx="1502323" cy="1502323"/>
          </a:xfrm>
          <a:prstGeom prst="rect">
            <a:avLst/>
          </a:prstGeom>
        </p:spPr>
      </p:pic>
    </p:spTree>
    <p:extLst>
      <p:ext uri="{BB962C8B-B14F-4D97-AF65-F5344CB8AC3E}">
        <p14:creationId xmlns:p14="http://schemas.microsoft.com/office/powerpoint/2010/main" val="2509890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343E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683" y="153619"/>
            <a:ext cx="2586063" cy="1443038"/>
          </a:xfrm>
          <a:prstGeom prst="rect">
            <a:avLst/>
          </a:prstGeom>
        </p:spPr>
      </p:pic>
      <p:pic>
        <p:nvPicPr>
          <p:cNvPr id="8" name="Picture 7"/>
          <p:cNvPicPr>
            <a:picLocks noChangeAspect="1"/>
          </p:cNvPicPr>
          <p:nvPr userDrawn="1"/>
        </p:nvPicPr>
        <p:blipFill>
          <a:blip r:embed="rId3"/>
          <a:stretch>
            <a:fillRect/>
          </a:stretch>
        </p:blipFill>
        <p:spPr>
          <a:xfrm>
            <a:off x="10602638" y="4584947"/>
            <a:ext cx="1502323" cy="1502323"/>
          </a:xfrm>
          <a:prstGeom prst="rect">
            <a:avLst/>
          </a:prstGeom>
        </p:spPr>
      </p:pic>
    </p:spTree>
    <p:extLst>
      <p:ext uri="{BB962C8B-B14F-4D97-AF65-F5344CB8AC3E}">
        <p14:creationId xmlns:p14="http://schemas.microsoft.com/office/powerpoint/2010/main" val="1721048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FB40A8-E38C-45D6-A1BD-8E7CCBA00558}" type="datetime1">
              <a:rPr lang="en-US" smtClean="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9ADA7C-855A-4B78-A852-AE147FB16793}"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10602638" y="4584947"/>
            <a:ext cx="1502323" cy="1502323"/>
          </a:xfrm>
          <a:prstGeom prst="rect">
            <a:avLst/>
          </a:prstGeom>
        </p:spPr>
      </p:pic>
    </p:spTree>
    <p:extLst>
      <p:ext uri="{BB962C8B-B14F-4D97-AF65-F5344CB8AC3E}">
        <p14:creationId xmlns:p14="http://schemas.microsoft.com/office/powerpoint/2010/main" val="2326558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5087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189950"/>
            <a:ext cx="5157787" cy="3999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5087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189950"/>
            <a:ext cx="5183188" cy="39997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A03FDB4-3A66-415E-88DD-31493A4F6DF2}" type="datetime1">
              <a:rPr lang="en-US" smtClean="0"/>
              <a:t>12/18/2020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9ADA7C-855A-4B78-A852-AE147FB16793}" type="slidenum">
              <a:rPr lang="en-US" smtClean="0"/>
              <a:t>‹#›</a:t>
            </a:fld>
            <a:endParaRPr lang="en-US" dirty="0"/>
          </a:p>
        </p:txBody>
      </p:sp>
      <p:pic>
        <p:nvPicPr>
          <p:cNvPr id="10" name="Picture 9"/>
          <p:cNvPicPr>
            <a:picLocks noChangeAspect="1"/>
          </p:cNvPicPr>
          <p:nvPr userDrawn="1"/>
        </p:nvPicPr>
        <p:blipFill>
          <a:blip r:embed="rId2"/>
          <a:stretch>
            <a:fillRect/>
          </a:stretch>
        </p:blipFill>
        <p:spPr>
          <a:xfrm>
            <a:off x="10602638" y="4584947"/>
            <a:ext cx="1502323" cy="1502323"/>
          </a:xfrm>
          <a:prstGeom prst="rect">
            <a:avLst/>
          </a:prstGeom>
        </p:spPr>
      </p:pic>
    </p:spTree>
    <p:extLst>
      <p:ext uri="{BB962C8B-B14F-4D97-AF65-F5344CB8AC3E}">
        <p14:creationId xmlns:p14="http://schemas.microsoft.com/office/powerpoint/2010/main" val="3955005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2D27F7-0910-42B8-82E9-09CD5EE49BB3}" type="datetime1">
              <a:rPr lang="en-US" smtClean="0"/>
              <a:t>12/18/2020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9ADA7C-855A-4B78-A852-AE147FB16793}" type="slidenum">
              <a:rPr lang="en-US" smtClean="0"/>
              <a:t>‹#›</a:t>
            </a:fld>
            <a:endParaRPr lang="en-US" dirty="0"/>
          </a:p>
        </p:txBody>
      </p:sp>
      <p:pic>
        <p:nvPicPr>
          <p:cNvPr id="6" name="Picture 5"/>
          <p:cNvPicPr>
            <a:picLocks noChangeAspect="1"/>
          </p:cNvPicPr>
          <p:nvPr userDrawn="1"/>
        </p:nvPicPr>
        <p:blipFill>
          <a:blip r:embed="rId2"/>
          <a:stretch>
            <a:fillRect/>
          </a:stretch>
        </p:blipFill>
        <p:spPr>
          <a:xfrm>
            <a:off x="10602638" y="4584947"/>
            <a:ext cx="1502323" cy="1502323"/>
          </a:xfrm>
          <a:prstGeom prst="rect">
            <a:avLst/>
          </a:prstGeom>
        </p:spPr>
      </p:pic>
    </p:spTree>
    <p:extLst>
      <p:ext uri="{BB962C8B-B14F-4D97-AF65-F5344CB8AC3E}">
        <p14:creationId xmlns:p14="http://schemas.microsoft.com/office/powerpoint/2010/main" val="31825300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A28B0-8C3A-4F13-8B86-77534636604C}" type="datetime1">
              <a:rPr lang="en-US" smtClean="0"/>
              <a:t>12/18/2020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9ADA7C-855A-4B78-A852-AE147FB16793}" type="slidenum">
              <a:rPr lang="en-US" smtClean="0"/>
              <a:t>‹#›</a:t>
            </a:fld>
            <a:endParaRPr lang="en-US" dirty="0"/>
          </a:p>
        </p:txBody>
      </p:sp>
    </p:spTree>
    <p:extLst>
      <p:ext uri="{BB962C8B-B14F-4D97-AF65-F5344CB8AC3E}">
        <p14:creationId xmlns:p14="http://schemas.microsoft.com/office/powerpoint/2010/main" val="480045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8" name="Picture 7"/>
          <p:cNvPicPr>
            <a:picLocks noChangeAspect="1"/>
          </p:cNvPicPr>
          <p:nvPr userDrawn="1"/>
        </p:nvPicPr>
        <p:blipFill>
          <a:blip r:embed="rId2"/>
          <a:stretch>
            <a:fillRect/>
          </a:stretch>
        </p:blipFill>
        <p:spPr>
          <a:xfrm>
            <a:off x="10602638" y="4584947"/>
            <a:ext cx="1502323" cy="1502323"/>
          </a:xfrm>
          <a:prstGeom prst="rect">
            <a:avLst/>
          </a:prstGeom>
        </p:spPr>
      </p:pic>
    </p:spTree>
    <p:extLst>
      <p:ext uri="{BB962C8B-B14F-4D97-AF65-F5344CB8AC3E}">
        <p14:creationId xmlns:p14="http://schemas.microsoft.com/office/powerpoint/2010/main" val="408568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4232759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33D597-C5B4-4A6A-9B0F-F680FD232848}" type="datetime1">
              <a:rPr lang="en-US" smtClean="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9ADA7C-855A-4B78-A852-AE147FB16793}"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10602638" y="4584947"/>
            <a:ext cx="1502323" cy="1502323"/>
          </a:xfrm>
          <a:prstGeom prst="rect">
            <a:avLst/>
          </a:prstGeom>
        </p:spPr>
      </p:pic>
    </p:spTree>
    <p:extLst>
      <p:ext uri="{BB962C8B-B14F-4D97-AF65-F5344CB8AC3E}">
        <p14:creationId xmlns:p14="http://schemas.microsoft.com/office/powerpoint/2010/main" val="27965186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150BB2-637C-4689-9A57-28C095565456}" type="datetime1">
              <a:rPr lang="en-US" smtClean="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9ADA7C-855A-4B78-A852-AE147FB16793}" type="slidenum">
              <a:rPr lang="en-US" smtClean="0"/>
              <a:t>‹#›</a:t>
            </a:fld>
            <a:endParaRPr lang="en-US" dirty="0"/>
          </a:p>
        </p:txBody>
      </p:sp>
    </p:spTree>
    <p:extLst>
      <p:ext uri="{BB962C8B-B14F-4D97-AF65-F5344CB8AC3E}">
        <p14:creationId xmlns:p14="http://schemas.microsoft.com/office/powerpoint/2010/main" val="15224956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137E38-1D85-471E-BBE6-71BDF634145C}" type="datetime1">
              <a:rPr lang="en-US" smtClean="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9ADA7C-855A-4B78-A852-AE147FB16793}" type="slidenum">
              <a:rPr lang="en-US" smtClean="0"/>
              <a:t>‹#›</a:t>
            </a:fld>
            <a:endParaRPr lang="en-US" dirty="0"/>
          </a:p>
        </p:txBody>
      </p:sp>
    </p:spTree>
    <p:extLst>
      <p:ext uri="{BB962C8B-B14F-4D97-AF65-F5344CB8AC3E}">
        <p14:creationId xmlns:p14="http://schemas.microsoft.com/office/powerpoint/2010/main" val="40021623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Standard">
    <p:spTree>
      <p:nvGrpSpPr>
        <p:cNvPr id="1" name=""/>
        <p:cNvGrpSpPr/>
        <p:nvPr/>
      </p:nvGrpSpPr>
      <p:grpSpPr>
        <a:xfrm>
          <a:off x="0" y="0"/>
          <a:ext cx="0" cy="0"/>
          <a:chOff x="0" y="0"/>
          <a:chExt cx="0" cy="0"/>
        </a:xfrm>
      </p:grpSpPr>
      <p:pic>
        <p:nvPicPr>
          <p:cNvPr id="10" name="image2.jpg"/>
          <p:cNvPicPr/>
          <p:nvPr/>
        </p:nvPicPr>
        <p:blipFill>
          <a:blip r:embed="rId2">
            <a:extLst/>
          </a:blip>
          <a:srcRect b="2996"/>
          <a:stretch>
            <a:fillRect/>
          </a:stretch>
        </p:blipFill>
        <p:spPr>
          <a:xfrm>
            <a:off x="-1" y="1555"/>
            <a:ext cx="12192001" cy="6652530"/>
          </a:xfrm>
          <a:prstGeom prst="rect">
            <a:avLst/>
          </a:prstGeom>
          <a:ln w="12700">
            <a:miter lim="400000"/>
          </a:ln>
        </p:spPr>
      </p:pic>
      <p:sp>
        <p:nvSpPr>
          <p:cNvPr id="11" name="Shape 11"/>
          <p:cNvSpPr/>
          <p:nvPr/>
        </p:nvSpPr>
        <p:spPr>
          <a:xfrm>
            <a:off x="-1059" y="-38696"/>
            <a:ext cx="12194118" cy="1245196"/>
          </a:xfrm>
          <a:prstGeom prst="rect">
            <a:avLst/>
          </a:prstGeom>
          <a:solidFill>
            <a:srgbClr val="FFFFFF"/>
          </a:solidFill>
          <a:ln w="12700">
            <a:miter lim="400000"/>
          </a:ln>
        </p:spPr>
        <p:txBody>
          <a:bodyPr lIns="0" tIns="0" rIns="0" bIns="0" anchor="ctr"/>
          <a:lstStyle/>
          <a:p>
            <a:pPr lvl="0"/>
            <a:endParaRPr sz="900" dirty="0"/>
          </a:p>
        </p:txBody>
      </p:sp>
    </p:spTree>
    <p:extLst>
      <p:ext uri="{BB962C8B-B14F-4D97-AF65-F5344CB8AC3E}">
        <p14:creationId xmlns:p14="http://schemas.microsoft.com/office/powerpoint/2010/main" val="234860009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1960053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234374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2177190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162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106119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1316023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AA3A837-21B6-48D3-A45C-D569C0911C55}" type="datetimeFigureOut">
              <a:rPr lang="en-US" smtClean="0"/>
              <a:t>12/18/2020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D0CCFB-A642-44B8-8EC5-DDD0D71A2FD8}" type="slidenum">
              <a:rPr lang="en-US" smtClean="0"/>
              <a:t>‹#›</a:t>
            </a:fld>
            <a:endParaRPr lang="en-US" dirty="0"/>
          </a:p>
        </p:txBody>
      </p:sp>
    </p:spTree>
    <p:extLst>
      <p:ext uri="{BB962C8B-B14F-4D97-AF65-F5344CB8AC3E}">
        <p14:creationId xmlns:p14="http://schemas.microsoft.com/office/powerpoint/2010/main" val="1260255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3A837-21B6-48D3-A45C-D569C0911C55}" type="datetimeFigureOut">
              <a:rPr lang="en-US" smtClean="0"/>
              <a:t>12/18/2020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D0CCFB-A642-44B8-8EC5-DDD0D71A2FD8}" type="slidenum">
              <a:rPr lang="en-US" smtClean="0"/>
              <a:t>‹#›</a:t>
            </a:fld>
            <a:endParaRPr lang="en-US" dirty="0"/>
          </a:p>
        </p:txBody>
      </p:sp>
    </p:spTree>
    <p:extLst>
      <p:ext uri="{BB962C8B-B14F-4D97-AF65-F5344CB8AC3E}">
        <p14:creationId xmlns:p14="http://schemas.microsoft.com/office/powerpoint/2010/main" val="1398572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DE776-1EAF-4AD1-95CF-B80C147C06DC}" type="datetime1">
              <a:rPr lang="en-US" smtClean="0"/>
              <a:t>12/18/2020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9ADA7C-855A-4B78-A852-AE147FB16793}" type="slidenum">
              <a:rPr lang="en-US" smtClean="0"/>
              <a:t>‹#›</a:t>
            </a:fld>
            <a:endParaRPr lang="en-US" dirty="0"/>
          </a:p>
        </p:txBody>
      </p:sp>
      <p:cxnSp>
        <p:nvCxnSpPr>
          <p:cNvPr id="10" name="Straight Connector 9"/>
          <p:cNvCxnSpPr/>
          <p:nvPr/>
        </p:nvCxnSpPr>
        <p:spPr>
          <a:xfrm>
            <a:off x="0" y="6176963"/>
            <a:ext cx="12192000" cy="0"/>
          </a:xfrm>
          <a:prstGeom prst="line">
            <a:avLst/>
          </a:prstGeom>
          <a:ln w="47625">
            <a:solidFill>
              <a:srgbClr val="3FC1C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545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rgbClr val="3FC1C1"/>
          </a:solidFill>
          <a:latin typeface="Franklin Gothic Demi" panose="020B07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43E48"/>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FC1C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43E48"/>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43E48"/>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43E48"/>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23.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79161" y="2495847"/>
            <a:ext cx="6796815" cy="636422"/>
          </a:xfrm>
        </p:spPr>
        <p:txBody>
          <a:bodyPr/>
          <a:lstStyle/>
          <a:p>
            <a:r>
              <a:rPr lang="en-US" dirty="0"/>
              <a:t/>
            </a:r>
            <a:br>
              <a:rPr lang="en-US" dirty="0"/>
            </a:br>
            <a:endParaRPr lang="en-US" sz="4000" dirty="0"/>
          </a:p>
        </p:txBody>
      </p:sp>
      <p:sp>
        <p:nvSpPr>
          <p:cNvPr id="4" name="Subtitle 3"/>
          <p:cNvSpPr>
            <a:spLocks noGrp="1"/>
          </p:cNvSpPr>
          <p:nvPr>
            <p:ph type="subTitle" idx="1"/>
          </p:nvPr>
        </p:nvSpPr>
        <p:spPr>
          <a:xfrm>
            <a:off x="4952659" y="2314286"/>
            <a:ext cx="6464757" cy="1586593"/>
          </a:xfrm>
        </p:spPr>
        <p:txBody>
          <a:bodyPr>
            <a:normAutofit fontScale="70000" lnSpcReduction="20000"/>
          </a:bodyPr>
          <a:lstStyle/>
          <a:p>
            <a:r>
              <a:rPr lang="en-CA" sz="7800" dirty="0" smtClean="0">
                <a:solidFill>
                  <a:schemeClr val="bg2">
                    <a:lumMod val="50000"/>
                  </a:schemeClr>
                </a:solidFill>
              </a:rPr>
              <a:t>Donations &amp; Death</a:t>
            </a:r>
            <a:endParaRPr lang="en-CA" sz="4800" dirty="0">
              <a:solidFill>
                <a:schemeClr val="bg2">
                  <a:lumMod val="50000"/>
                </a:schemeClr>
              </a:solidFill>
            </a:endParaRPr>
          </a:p>
          <a:p>
            <a:r>
              <a:rPr lang="en-CA" sz="5100" dirty="0" smtClean="0"/>
              <a:t>December 22, 2020</a:t>
            </a:r>
          </a:p>
          <a:p>
            <a:r>
              <a:rPr lang="en-US" sz="3400" dirty="0" smtClean="0">
                <a:solidFill>
                  <a:schemeClr val="bg2">
                    <a:lumMod val="50000"/>
                  </a:schemeClr>
                </a:solidFill>
              </a:rPr>
              <a:t>Howard Berish FCPA, FCA </a:t>
            </a:r>
            <a:endParaRPr lang="en-US" sz="3400" dirty="0">
              <a:solidFill>
                <a:schemeClr val="bg2">
                  <a:lumMod val="50000"/>
                </a:schemeClr>
              </a:solidFill>
            </a:endParaRPr>
          </a:p>
        </p:txBody>
      </p:sp>
    </p:spTree>
    <p:extLst>
      <p:ext uri="{BB962C8B-B14F-4D97-AF65-F5344CB8AC3E}">
        <p14:creationId xmlns:p14="http://schemas.microsoft.com/office/powerpoint/2010/main" val="97916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010398"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smtClean="0">
                <a:solidFill>
                  <a:srgbClr val="3EC1BE"/>
                </a:solidFill>
                <a:latin typeface="Franklin Gothic Demi" panose="020B0703020102020204" pitchFamily="34" charset="0"/>
                <a:ea typeface="Century Gothic"/>
                <a:cs typeface="Century Gothic"/>
              </a:rPr>
              <a:t>DONATIONS </a:t>
            </a:r>
            <a:r>
              <a:rPr lang="en-US" sz="3600" b="1" cap="all" dirty="0">
                <a:solidFill>
                  <a:srgbClr val="3EC1BE"/>
                </a:solidFill>
                <a:latin typeface="Franklin Gothic Demi" panose="020B0703020102020204" pitchFamily="34" charset="0"/>
                <a:ea typeface="Century Gothic"/>
                <a:cs typeface="Century Gothic"/>
              </a:rPr>
              <a:t>ON DEATH </a:t>
            </a:r>
            <a:r>
              <a:rPr lang="en-US" sz="3600" b="1" cap="all" dirty="0" smtClean="0">
                <a:solidFill>
                  <a:srgbClr val="3EC1BE"/>
                </a:solidFill>
                <a:latin typeface="Franklin Gothic Demi" panose="020B0703020102020204" pitchFamily="34" charset="0"/>
                <a:ea typeface="Century Gothic"/>
                <a:cs typeface="Century Gothic"/>
              </a:rPr>
              <a:t>POST 2015</a:t>
            </a:r>
            <a:endParaRPr lang="en-US" sz="3600" b="1" cap="all" dirty="0">
              <a:solidFill>
                <a:srgbClr val="3EC1BE"/>
              </a:solidFill>
              <a:latin typeface="Franklin Gothic Demi" panose="020B0703020102020204" pitchFamily="34" charset="0"/>
              <a:ea typeface="Century Gothic"/>
              <a:cs typeface="Century Gothic"/>
            </a:endParaRP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6" name="Rectangle 5"/>
          <p:cNvSpPr/>
          <p:nvPr/>
        </p:nvSpPr>
        <p:spPr>
          <a:xfrm>
            <a:off x="925000" y="1569776"/>
            <a:ext cx="6246005"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Flexibility for donation tax credit: </a:t>
            </a:r>
            <a:endParaRPr lang="en-US" sz="3200" dirty="0">
              <a:latin typeface="Franklin Gothic Demi" panose="020B0703020102020204" pitchFamily="34" charset="0"/>
            </a:endParaRPr>
          </a:p>
        </p:txBody>
      </p:sp>
      <p:sp>
        <p:nvSpPr>
          <p:cNvPr id="9" name="Rectangle 8"/>
          <p:cNvSpPr/>
          <p:nvPr/>
        </p:nvSpPr>
        <p:spPr>
          <a:xfrm>
            <a:off x="901144" y="2224648"/>
            <a:ext cx="10724797" cy="3801041"/>
          </a:xfrm>
          <a:prstGeom prst="rect">
            <a:avLst/>
          </a:prstGeom>
        </p:spPr>
        <p:txBody>
          <a:bodyPr wrap="square">
            <a:spAutoFit/>
          </a:bodyPr>
          <a:lstStyle/>
          <a:p>
            <a:r>
              <a:rPr lang="en-US" sz="2800" dirty="0">
                <a:latin typeface="Franklin Gothic Book" panose="020B0503020102020204" pitchFamily="34" charset="0"/>
              </a:rPr>
              <a:t>Donation credit for gifts made by GRE within 36 months of death may be claimed </a:t>
            </a:r>
            <a:r>
              <a:rPr lang="en-US" sz="2800" dirty="0" smtClean="0">
                <a:latin typeface="Franklin Gothic Book" panose="020B0503020102020204" pitchFamily="34" charset="0"/>
              </a:rPr>
              <a:t>by: </a:t>
            </a:r>
          </a:p>
          <a:p>
            <a:pPr marL="457200" indent="-457200">
              <a:spcBef>
                <a:spcPts val="600"/>
              </a:spcBef>
              <a:spcAft>
                <a:spcPts val="600"/>
              </a:spcAft>
              <a:buFont typeface="Arial" panose="020B0604020202020204" pitchFamily="34" charset="0"/>
              <a:buChar char="•"/>
            </a:pPr>
            <a:r>
              <a:rPr lang="en-US" sz="2800" dirty="0">
                <a:latin typeface="Franklin Gothic Book" panose="020B0503020102020204" pitchFamily="34" charset="0"/>
              </a:rPr>
              <a:t>Deceased in year of death.</a:t>
            </a:r>
          </a:p>
          <a:p>
            <a:pPr marL="457200" indent="-45720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Deceased </a:t>
            </a:r>
            <a:r>
              <a:rPr lang="en-US" sz="2800" dirty="0">
                <a:latin typeface="Franklin Gothic Book" panose="020B0503020102020204" pitchFamily="34" charset="0"/>
              </a:rPr>
              <a:t>in year prior to death.</a:t>
            </a:r>
          </a:p>
          <a:p>
            <a:pPr marL="457200" indent="-45720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Estate </a:t>
            </a:r>
            <a:r>
              <a:rPr lang="en-US" sz="2800" dirty="0">
                <a:latin typeface="Franklin Gothic Book" panose="020B0503020102020204" pitchFamily="34" charset="0"/>
              </a:rPr>
              <a:t>in year of donation.</a:t>
            </a:r>
          </a:p>
          <a:p>
            <a:pPr marL="457200" indent="-45720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Estate </a:t>
            </a:r>
            <a:r>
              <a:rPr lang="en-US" sz="2800" dirty="0">
                <a:latin typeface="Franklin Gothic Book" panose="020B0503020102020204" pitchFamily="34" charset="0"/>
              </a:rPr>
              <a:t>in any year prior to the year of donation.</a:t>
            </a:r>
          </a:p>
          <a:p>
            <a:pPr marL="457200" indent="-45720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Estate </a:t>
            </a:r>
            <a:r>
              <a:rPr lang="en-US" sz="2800" dirty="0">
                <a:latin typeface="Franklin Gothic Book" panose="020B0503020102020204" pitchFamily="34" charset="0"/>
              </a:rPr>
              <a:t>in any of the five years following the donation</a:t>
            </a:r>
            <a:r>
              <a:rPr lang="en-US" sz="2800" dirty="0" smtClean="0">
                <a:latin typeface="Franklin Gothic Book" panose="020B0503020102020204" pitchFamily="34" charset="0"/>
              </a:rPr>
              <a:t>.</a:t>
            </a:r>
            <a:endParaRPr lang="en-US" sz="2800" dirty="0">
              <a:latin typeface="Franklin Gothic Book" panose="020B0503020102020204" pitchFamily="34" charset="0"/>
            </a:endParaRPr>
          </a:p>
        </p:txBody>
      </p:sp>
      <p:pic>
        <p:nvPicPr>
          <p:cNvPr id="10" name="Picture 9" descr="The Quirks of English: 20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63280" y="2691244"/>
            <a:ext cx="2644428" cy="2644428"/>
          </a:xfrm>
          <a:prstGeom prst="rect">
            <a:avLst/>
          </a:prstGeom>
        </p:spPr>
      </p:pic>
    </p:spTree>
    <p:extLst>
      <p:ext uri="{BB962C8B-B14F-4D97-AF65-F5344CB8AC3E}">
        <p14:creationId xmlns:p14="http://schemas.microsoft.com/office/powerpoint/2010/main" val="32229072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010398"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smtClean="0">
                <a:solidFill>
                  <a:srgbClr val="3EC1BE"/>
                </a:solidFill>
                <a:latin typeface="Franklin Gothic Demi" panose="020B0703020102020204" pitchFamily="34" charset="0"/>
                <a:ea typeface="Century Gothic"/>
                <a:cs typeface="Century Gothic"/>
              </a:rPr>
              <a:t>DONATIONS </a:t>
            </a:r>
            <a:r>
              <a:rPr lang="en-US" sz="3600" b="1" cap="all" dirty="0">
                <a:solidFill>
                  <a:srgbClr val="3EC1BE"/>
                </a:solidFill>
                <a:latin typeface="Franklin Gothic Demi" panose="020B0703020102020204" pitchFamily="34" charset="0"/>
                <a:ea typeface="Century Gothic"/>
                <a:cs typeface="Century Gothic"/>
              </a:rPr>
              <a:t>ON DEATH </a:t>
            </a:r>
            <a:r>
              <a:rPr lang="en-US" sz="3600" b="1" cap="all" dirty="0" smtClean="0">
                <a:solidFill>
                  <a:srgbClr val="3EC1BE"/>
                </a:solidFill>
                <a:latin typeface="Franklin Gothic Demi" panose="020B0703020102020204" pitchFamily="34" charset="0"/>
                <a:ea typeface="Century Gothic"/>
                <a:cs typeface="Century Gothic"/>
              </a:rPr>
              <a:t>POST 2015</a:t>
            </a:r>
            <a:endParaRPr lang="en-US" sz="3600" b="1" cap="all" dirty="0">
              <a:solidFill>
                <a:srgbClr val="3EC1BE"/>
              </a:solidFill>
              <a:latin typeface="Franklin Gothic Demi" panose="020B0703020102020204" pitchFamily="34" charset="0"/>
              <a:ea typeface="Century Gothic"/>
              <a:cs typeface="Century Gothic"/>
            </a:endParaRP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3" name="Rectangle 2"/>
          <p:cNvSpPr/>
          <p:nvPr/>
        </p:nvSpPr>
        <p:spPr>
          <a:xfrm>
            <a:off x="901144" y="1526125"/>
            <a:ext cx="10748653" cy="954107"/>
          </a:xfrm>
          <a:prstGeom prst="rect">
            <a:avLst/>
          </a:prstGeom>
        </p:spPr>
        <p:txBody>
          <a:bodyPr wrap="square">
            <a:spAutoFit/>
          </a:bodyPr>
          <a:lstStyle/>
          <a:p>
            <a:r>
              <a:rPr lang="en-US" sz="2800" dirty="0">
                <a:latin typeface="Franklin Gothic Book" panose="020B0503020102020204" pitchFamily="34" charset="0"/>
              </a:rPr>
              <a:t>Flexibility extended to gifts made </a:t>
            </a:r>
            <a:r>
              <a:rPr lang="en-US" sz="2800" dirty="0" smtClean="0">
                <a:latin typeface="Franklin Gothic Book" panose="020B0503020102020204" pitchFamily="34" charset="0"/>
              </a:rPr>
              <a:t>37-60 months </a:t>
            </a:r>
            <a:r>
              <a:rPr lang="en-US" sz="2800" dirty="0">
                <a:latin typeface="Franklin Gothic Book" panose="020B0503020102020204" pitchFamily="34" charset="0"/>
              </a:rPr>
              <a:t>following </a:t>
            </a:r>
            <a:r>
              <a:rPr lang="en-US" sz="2800" dirty="0" smtClean="0">
                <a:latin typeface="Franklin Gothic Book" panose="020B0503020102020204" pitchFamily="34" charset="0"/>
              </a:rPr>
              <a:t>death </a:t>
            </a:r>
            <a:r>
              <a:rPr lang="en-US" sz="2800" dirty="0">
                <a:latin typeface="Franklin Gothic Book" panose="020B0503020102020204" pitchFamily="34" charset="0"/>
              </a:rPr>
              <a:t>by estate that was a GRE and continues to meet </a:t>
            </a:r>
            <a:r>
              <a:rPr lang="en-US" sz="2800" dirty="0" smtClean="0">
                <a:latin typeface="Franklin Gothic Book" panose="020B0503020102020204" pitchFamily="34" charset="0"/>
              </a:rPr>
              <a:t>the other </a:t>
            </a:r>
            <a:r>
              <a:rPr lang="en-US" sz="2800" dirty="0">
                <a:latin typeface="Franklin Gothic Book" panose="020B0503020102020204" pitchFamily="34" charset="0"/>
              </a:rPr>
              <a:t>GRE </a:t>
            </a:r>
            <a:r>
              <a:rPr lang="en-US" sz="2800" dirty="0" smtClean="0">
                <a:latin typeface="Franklin Gothic Book" panose="020B0503020102020204" pitchFamily="34" charset="0"/>
              </a:rPr>
              <a:t>criteria.</a:t>
            </a:r>
            <a:endParaRPr lang="en-US" sz="2800" dirty="0">
              <a:latin typeface="Franklin Gothic Book" panose="020B0503020102020204" pitchFamily="34" charset="0"/>
            </a:endParaRPr>
          </a:p>
        </p:txBody>
      </p:sp>
      <p:sp>
        <p:nvSpPr>
          <p:cNvPr id="4" name="Rectangle 3"/>
          <p:cNvSpPr/>
          <p:nvPr/>
        </p:nvSpPr>
        <p:spPr>
          <a:xfrm>
            <a:off x="925000" y="2330617"/>
            <a:ext cx="10724798" cy="1261884"/>
          </a:xfrm>
          <a:prstGeom prst="rect">
            <a:avLst/>
          </a:prstGeom>
        </p:spPr>
        <p:txBody>
          <a:bodyPr wrap="square">
            <a:spAutoFit/>
          </a:bodyPr>
          <a:lstStyle/>
          <a:p>
            <a:endParaRPr lang="en-US" sz="2000" dirty="0" smtClean="0"/>
          </a:p>
          <a:p>
            <a:r>
              <a:rPr lang="en-US" sz="2800" dirty="0">
                <a:latin typeface="Franklin Gothic Book" panose="020B0503020102020204" pitchFamily="34" charset="0"/>
              </a:rPr>
              <a:t>If gift made prior to filing of final tax return receipt donation may be claimed on final return.</a:t>
            </a:r>
          </a:p>
        </p:txBody>
      </p:sp>
      <p:sp>
        <p:nvSpPr>
          <p:cNvPr id="6" name="Rectangle 5"/>
          <p:cNvSpPr/>
          <p:nvPr/>
        </p:nvSpPr>
        <p:spPr>
          <a:xfrm>
            <a:off x="901143" y="3339937"/>
            <a:ext cx="10724798" cy="1692771"/>
          </a:xfrm>
          <a:prstGeom prst="rect">
            <a:avLst/>
          </a:prstGeom>
        </p:spPr>
        <p:txBody>
          <a:bodyPr wrap="square">
            <a:spAutoFit/>
          </a:bodyPr>
          <a:lstStyle/>
          <a:p>
            <a:endParaRPr lang="en-US" sz="2000" dirty="0" smtClean="0"/>
          </a:p>
          <a:p>
            <a:r>
              <a:rPr lang="en-US" sz="2800" dirty="0">
                <a:latin typeface="Franklin Gothic Book" panose="020B0503020102020204" pitchFamily="34" charset="0"/>
              </a:rPr>
              <a:t>If gift made after final return is filed, must pay tax without taking into consideration the gift. Any balance of tax not paid is subject to </a:t>
            </a:r>
            <a:r>
              <a:rPr lang="en-US" sz="2800" dirty="0" smtClean="0">
                <a:latin typeface="Franklin Gothic Book" panose="020B0503020102020204" pitchFamily="34" charset="0"/>
              </a:rPr>
              <a:t>interest (however, see next slide).</a:t>
            </a:r>
            <a:endParaRPr lang="en-US" sz="2800" dirty="0">
              <a:latin typeface="Franklin Gothic Book" panose="020B0503020102020204" pitchFamily="34" charset="0"/>
            </a:endParaRPr>
          </a:p>
        </p:txBody>
      </p:sp>
      <p:sp>
        <p:nvSpPr>
          <p:cNvPr id="7" name="Rectangle 6"/>
          <p:cNvSpPr/>
          <p:nvPr/>
        </p:nvSpPr>
        <p:spPr>
          <a:xfrm>
            <a:off x="901143" y="4782978"/>
            <a:ext cx="10724798" cy="1261884"/>
          </a:xfrm>
          <a:prstGeom prst="rect">
            <a:avLst/>
          </a:prstGeom>
        </p:spPr>
        <p:txBody>
          <a:bodyPr wrap="square">
            <a:spAutoFit/>
          </a:bodyPr>
          <a:lstStyle/>
          <a:p>
            <a:endParaRPr lang="en-US" sz="2000" dirty="0" smtClean="0"/>
          </a:p>
          <a:p>
            <a:r>
              <a:rPr lang="en-US" sz="2800" dirty="0">
                <a:latin typeface="Franklin Gothic Book" panose="020B0503020102020204" pitchFamily="34" charset="0"/>
              </a:rPr>
              <a:t>When gift made after final return is filed, estate must elect to carryback donation to final and a T1ADJ should be filed.</a:t>
            </a:r>
          </a:p>
        </p:txBody>
      </p:sp>
    </p:spTree>
    <p:extLst>
      <p:ext uri="{BB962C8B-B14F-4D97-AF65-F5344CB8AC3E}">
        <p14:creationId xmlns:p14="http://schemas.microsoft.com/office/powerpoint/2010/main" val="42487668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528560"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a:solidFill>
                  <a:srgbClr val="3EC1BE"/>
                </a:solidFill>
                <a:latin typeface="Franklin Gothic Demi" panose="020B0703020102020204" pitchFamily="34" charset="0"/>
                <a:ea typeface="Century Gothic"/>
                <a:cs typeface="Century Gothic"/>
              </a:rPr>
              <a:t>DONATIONS ON DEATH POST 2015</a:t>
            </a: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8" name="Rectangle 7"/>
          <p:cNvSpPr/>
          <p:nvPr/>
        </p:nvSpPr>
        <p:spPr>
          <a:xfrm>
            <a:off x="925000" y="1063916"/>
            <a:ext cx="11103296" cy="1077218"/>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Per CRA for gifts that will be received later you must provide </a:t>
            </a:r>
          </a:p>
          <a:p>
            <a:r>
              <a:rPr lang="en-US" sz="3200" dirty="0">
                <a:solidFill>
                  <a:schemeClr val="bg2">
                    <a:lumMod val="25000"/>
                  </a:schemeClr>
                </a:solidFill>
                <a:latin typeface="Franklin Gothic Demi" panose="020B0703020102020204" pitchFamily="34" charset="0"/>
              </a:rPr>
              <a:t>a</a:t>
            </a:r>
            <a:r>
              <a:rPr lang="en-US" sz="3200" dirty="0" smtClean="0">
                <a:solidFill>
                  <a:schemeClr val="bg2">
                    <a:lumMod val="25000"/>
                  </a:schemeClr>
                </a:solidFill>
                <a:latin typeface="Franklin Gothic Demi" panose="020B0703020102020204" pitchFamily="34" charset="0"/>
              </a:rPr>
              <a:t> copy of all of the following:</a:t>
            </a:r>
            <a:endParaRPr lang="en-US" sz="3200" dirty="0">
              <a:latin typeface="Franklin Gothic Demi" panose="020B0703020102020204" pitchFamily="34" charset="0"/>
            </a:endParaRPr>
          </a:p>
        </p:txBody>
      </p:sp>
      <p:sp>
        <p:nvSpPr>
          <p:cNvPr id="11" name="Rectangle 10"/>
          <p:cNvSpPr/>
          <p:nvPr/>
        </p:nvSpPr>
        <p:spPr>
          <a:xfrm>
            <a:off x="901144" y="2226250"/>
            <a:ext cx="10724797" cy="4154984"/>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The will;</a:t>
            </a: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A letter from the estate to the charitable organization that will receive the gift, advising of the gift, a description of the property being gifted and estimated value;</a:t>
            </a: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A letter from the charitable organization acknowledging the gift and stating that it will accept the gift;</a:t>
            </a:r>
          </a:p>
          <a:p>
            <a:pPr marL="285750" indent="-285750">
              <a:spcBef>
                <a:spcPts val="600"/>
              </a:spcBef>
              <a:spcAft>
                <a:spcPts val="600"/>
              </a:spcAft>
              <a:buFont typeface="Arial" panose="020B0604020202020204" pitchFamily="34" charset="0"/>
              <a:buChar char="•"/>
            </a:pPr>
            <a:r>
              <a:rPr lang="en-US" sz="2800" i="1" dirty="0" smtClean="0">
                <a:latin typeface="Franklin Gothic Book" panose="020B0503020102020204" pitchFamily="34" charset="0"/>
              </a:rPr>
              <a:t>Cont. next page</a:t>
            </a:r>
            <a:endParaRPr lang="en-US" sz="2800" i="1" dirty="0">
              <a:latin typeface="Franklin Gothic Book" panose="020B0503020102020204" pitchFamily="34" charset="0"/>
            </a:endParaRPr>
          </a:p>
          <a:p>
            <a:pPr>
              <a:spcBef>
                <a:spcPts val="600"/>
              </a:spcBef>
              <a:spcAft>
                <a:spcPts val="600"/>
              </a:spcAft>
            </a:pPr>
            <a:endParaRPr lang="en-US" sz="2800" dirty="0">
              <a:latin typeface="Franklin Gothic Book" panose="020B0503020102020204" pitchFamily="34" charset="0"/>
            </a:endParaRPr>
          </a:p>
        </p:txBody>
      </p:sp>
    </p:spTree>
    <p:extLst>
      <p:ext uri="{BB962C8B-B14F-4D97-AF65-F5344CB8AC3E}">
        <p14:creationId xmlns:p14="http://schemas.microsoft.com/office/powerpoint/2010/main" val="4231535602"/>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528560"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a:solidFill>
                  <a:srgbClr val="3EC1BE"/>
                </a:solidFill>
                <a:latin typeface="Franklin Gothic Demi" panose="020B0703020102020204" pitchFamily="34" charset="0"/>
                <a:ea typeface="Century Gothic"/>
                <a:cs typeface="Century Gothic"/>
              </a:rPr>
              <a:t>DONATIONS ON DEATH POST 2015</a:t>
            </a: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8" name="Rectangle 7"/>
          <p:cNvSpPr/>
          <p:nvPr/>
        </p:nvSpPr>
        <p:spPr>
          <a:xfrm>
            <a:off x="925000" y="1047874"/>
            <a:ext cx="11103296" cy="1077218"/>
          </a:xfrm>
          <a:prstGeom prst="rect">
            <a:avLst/>
          </a:prstGeom>
        </p:spPr>
        <p:txBody>
          <a:bodyPr wrap="none">
            <a:spAutoFit/>
          </a:bodyPr>
          <a:lstStyle/>
          <a:p>
            <a:r>
              <a:rPr lang="en-US" sz="3200" dirty="0">
                <a:solidFill>
                  <a:schemeClr val="bg2">
                    <a:lumMod val="25000"/>
                  </a:schemeClr>
                </a:solidFill>
                <a:latin typeface="Franklin Gothic Demi" panose="020B0703020102020204" pitchFamily="34" charset="0"/>
              </a:rPr>
              <a:t>Per CRA for gifts that will be received later you must provide </a:t>
            </a:r>
          </a:p>
          <a:p>
            <a:r>
              <a:rPr lang="en-US" sz="3200" dirty="0">
                <a:solidFill>
                  <a:schemeClr val="bg2">
                    <a:lumMod val="25000"/>
                  </a:schemeClr>
                </a:solidFill>
                <a:latin typeface="Franklin Gothic Demi" panose="020B0703020102020204" pitchFamily="34" charset="0"/>
              </a:rPr>
              <a:t>a copy of all of the following:</a:t>
            </a:r>
            <a:endParaRPr lang="en-US" sz="3200" dirty="0">
              <a:latin typeface="Franklin Gothic Demi" panose="020B0703020102020204" pitchFamily="34" charset="0"/>
            </a:endParaRPr>
          </a:p>
        </p:txBody>
      </p:sp>
      <p:sp>
        <p:nvSpPr>
          <p:cNvPr id="11" name="Rectangle 10"/>
          <p:cNvSpPr/>
          <p:nvPr/>
        </p:nvSpPr>
        <p:spPr>
          <a:xfrm>
            <a:off x="901144" y="2065830"/>
            <a:ext cx="10724797" cy="5170646"/>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A statement or letter from the legal representative of the estate stating all of the following:</a:t>
            </a:r>
          </a:p>
          <a:p>
            <a:pPr marL="742950" lvl="1"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The estate is a GRE of the deceased individual and will be designating itself as such;</a:t>
            </a:r>
          </a:p>
          <a:p>
            <a:pPr marL="742950" lvl="1"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The estate intends to make the gift within 60 months after death;</a:t>
            </a:r>
          </a:p>
          <a:p>
            <a:pPr marL="742950" lvl="1"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The amount of the gift claimed on the final return of the deceased individual will not be claimed on any other return;</a:t>
            </a:r>
          </a:p>
          <a:p>
            <a:pPr marL="742950" lvl="1"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For non-cash gifts, the value of the future gift can be reasonably ascertained and supported.</a:t>
            </a:r>
          </a:p>
          <a:p>
            <a:pPr>
              <a:spcBef>
                <a:spcPts val="600"/>
              </a:spcBef>
              <a:spcAft>
                <a:spcPts val="600"/>
              </a:spcAft>
            </a:pPr>
            <a:endParaRPr lang="en-US" sz="2800" dirty="0">
              <a:latin typeface="Franklin Gothic Book" panose="020B0503020102020204" pitchFamily="34" charset="0"/>
            </a:endParaRPr>
          </a:p>
        </p:txBody>
      </p:sp>
    </p:spTree>
    <p:extLst>
      <p:ext uri="{BB962C8B-B14F-4D97-AF65-F5344CB8AC3E}">
        <p14:creationId xmlns:p14="http://schemas.microsoft.com/office/powerpoint/2010/main" val="1093255506"/>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010398"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smtClean="0">
                <a:solidFill>
                  <a:srgbClr val="3EC1BE"/>
                </a:solidFill>
                <a:latin typeface="Franklin Gothic Demi" panose="020B0703020102020204" pitchFamily="34" charset="0"/>
                <a:ea typeface="Century Gothic"/>
                <a:cs typeface="Century Gothic"/>
              </a:rPr>
              <a:t>DONATIONS </a:t>
            </a:r>
            <a:r>
              <a:rPr lang="en-US" sz="3600" b="1" cap="all" dirty="0">
                <a:solidFill>
                  <a:srgbClr val="3EC1BE"/>
                </a:solidFill>
                <a:latin typeface="Franklin Gothic Demi" panose="020B0703020102020204" pitchFamily="34" charset="0"/>
                <a:ea typeface="Century Gothic"/>
                <a:cs typeface="Century Gothic"/>
              </a:rPr>
              <a:t>ON DEATH </a:t>
            </a:r>
            <a:r>
              <a:rPr lang="en-US" sz="3600" b="1" cap="all" dirty="0" smtClean="0">
                <a:solidFill>
                  <a:srgbClr val="3EC1BE"/>
                </a:solidFill>
                <a:latin typeface="Franklin Gothic Demi" panose="020B0703020102020204" pitchFamily="34" charset="0"/>
                <a:ea typeface="Century Gothic"/>
                <a:cs typeface="Century Gothic"/>
              </a:rPr>
              <a:t>POST 2015</a:t>
            </a:r>
            <a:endParaRPr lang="en-US" sz="3600" b="1" cap="all" dirty="0">
              <a:solidFill>
                <a:srgbClr val="3EC1BE"/>
              </a:solidFill>
              <a:latin typeface="Franklin Gothic Demi" panose="020B0703020102020204" pitchFamily="34" charset="0"/>
              <a:ea typeface="Century Gothic"/>
              <a:cs typeface="Century Gothic"/>
            </a:endParaRP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3" name="Rectangle 2"/>
          <p:cNvSpPr/>
          <p:nvPr/>
        </p:nvSpPr>
        <p:spPr>
          <a:xfrm>
            <a:off x="901144" y="1622377"/>
            <a:ext cx="10748653" cy="1384995"/>
          </a:xfrm>
          <a:prstGeom prst="rect">
            <a:avLst/>
          </a:prstGeom>
        </p:spPr>
        <p:txBody>
          <a:bodyPr wrap="square">
            <a:spAutoFit/>
          </a:bodyPr>
          <a:lstStyle/>
          <a:p>
            <a:r>
              <a:rPr lang="en-US" sz="2800" dirty="0">
                <a:latin typeface="Franklin Gothic Book" panose="020B0503020102020204" pitchFamily="34" charset="0"/>
              </a:rPr>
              <a:t>Different planning where asset left to Spousal trust – donation may be used by trust to offset tax arising on death of surviving </a:t>
            </a:r>
            <a:r>
              <a:rPr lang="en-US" sz="2800" dirty="0" smtClean="0">
                <a:latin typeface="Franklin Gothic Book" panose="020B0503020102020204" pitchFamily="34" charset="0"/>
              </a:rPr>
              <a:t>spouse (however, see following slides).</a:t>
            </a:r>
            <a:endParaRPr lang="en-US" sz="2800" dirty="0">
              <a:latin typeface="Franklin Gothic Book" panose="020B0503020102020204" pitchFamily="34" charset="0"/>
            </a:endParaRPr>
          </a:p>
        </p:txBody>
      </p:sp>
      <p:sp>
        <p:nvSpPr>
          <p:cNvPr id="4" name="Rectangle 3"/>
          <p:cNvSpPr/>
          <p:nvPr/>
        </p:nvSpPr>
        <p:spPr>
          <a:xfrm>
            <a:off x="925000" y="2699583"/>
            <a:ext cx="10724798" cy="1261884"/>
          </a:xfrm>
          <a:prstGeom prst="rect">
            <a:avLst/>
          </a:prstGeom>
        </p:spPr>
        <p:txBody>
          <a:bodyPr wrap="square">
            <a:spAutoFit/>
          </a:bodyPr>
          <a:lstStyle/>
          <a:p>
            <a:endParaRPr lang="en-US" sz="2000" dirty="0" smtClean="0"/>
          </a:p>
          <a:p>
            <a:r>
              <a:rPr lang="en-US" sz="2800" dirty="0">
                <a:latin typeface="Franklin Gothic Book" panose="020B0503020102020204" pitchFamily="34" charset="0"/>
              </a:rPr>
              <a:t>Donation of non-cash gift will equal the fair market value of the property at date of </a:t>
            </a:r>
            <a:r>
              <a:rPr lang="en-US" sz="2800" dirty="0" smtClean="0">
                <a:latin typeface="Franklin Gothic Book" panose="020B0503020102020204" pitchFamily="34" charset="0"/>
              </a:rPr>
              <a:t>donation.</a:t>
            </a:r>
            <a:endParaRPr lang="en-US" dirty="0"/>
          </a:p>
        </p:txBody>
      </p:sp>
      <p:sp>
        <p:nvSpPr>
          <p:cNvPr id="6" name="Rectangle 5"/>
          <p:cNvSpPr/>
          <p:nvPr/>
        </p:nvSpPr>
        <p:spPr>
          <a:xfrm>
            <a:off x="901143" y="3708903"/>
            <a:ext cx="10724798" cy="1692771"/>
          </a:xfrm>
          <a:prstGeom prst="rect">
            <a:avLst/>
          </a:prstGeom>
        </p:spPr>
        <p:txBody>
          <a:bodyPr wrap="square">
            <a:spAutoFit/>
          </a:bodyPr>
          <a:lstStyle/>
          <a:p>
            <a:endParaRPr lang="en-US" sz="2000" dirty="0" smtClean="0"/>
          </a:p>
          <a:p>
            <a:r>
              <a:rPr lang="en-US" sz="2800" dirty="0">
                <a:latin typeface="Franklin Gothic Book" panose="020B0503020102020204" pitchFamily="34" charset="0"/>
              </a:rPr>
              <a:t>Donations made in year of death but prior to death may be used by either spouse. Donations made </a:t>
            </a:r>
            <a:r>
              <a:rPr lang="en-US" sz="2800" dirty="0" smtClean="0">
                <a:latin typeface="Franklin Gothic Book" panose="020B0503020102020204" pitchFamily="34" charset="0"/>
              </a:rPr>
              <a:t>by </a:t>
            </a:r>
            <a:r>
              <a:rPr lang="en-US" sz="2800" dirty="0">
                <a:latin typeface="Franklin Gothic Book" panose="020B0503020102020204" pitchFamily="34" charset="0"/>
              </a:rPr>
              <a:t>the estate after death can only be used by deceased or estate.</a:t>
            </a:r>
          </a:p>
        </p:txBody>
      </p:sp>
      <p:sp>
        <p:nvSpPr>
          <p:cNvPr id="7" name="Rectangle 6"/>
          <p:cNvSpPr/>
          <p:nvPr/>
        </p:nvSpPr>
        <p:spPr>
          <a:xfrm>
            <a:off x="901143" y="5586284"/>
            <a:ext cx="10724798" cy="523220"/>
          </a:xfrm>
          <a:prstGeom prst="rect">
            <a:avLst/>
          </a:prstGeom>
        </p:spPr>
        <p:txBody>
          <a:bodyPr wrap="square">
            <a:spAutoFit/>
          </a:bodyPr>
          <a:lstStyle/>
          <a:p>
            <a:r>
              <a:rPr lang="en-US" sz="2800" dirty="0">
                <a:latin typeface="Franklin Gothic Book" panose="020B0503020102020204" pitchFamily="34" charset="0"/>
              </a:rPr>
              <a:t>Donation limit up to 100% of net income.</a:t>
            </a:r>
          </a:p>
        </p:txBody>
      </p:sp>
    </p:spTree>
    <p:extLst>
      <p:ext uri="{BB962C8B-B14F-4D97-AF65-F5344CB8AC3E}">
        <p14:creationId xmlns:p14="http://schemas.microsoft.com/office/powerpoint/2010/main" val="430696931"/>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528560"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smtClean="0">
                <a:solidFill>
                  <a:srgbClr val="3EC1BE"/>
                </a:solidFill>
                <a:latin typeface="Franklin Gothic Demi" panose="020B0703020102020204" pitchFamily="34" charset="0"/>
                <a:ea typeface="Century Gothic"/>
                <a:cs typeface="Century Gothic"/>
              </a:rPr>
              <a:t>DONATIONS from spousal trusts</a:t>
            </a:r>
            <a:endParaRPr lang="en-US" sz="3600" b="1" cap="all" dirty="0">
              <a:solidFill>
                <a:srgbClr val="3EC1BE"/>
              </a:solidFill>
              <a:latin typeface="Franklin Gothic Demi" panose="020B0703020102020204" pitchFamily="34" charset="0"/>
              <a:ea typeface="Century Gothic"/>
              <a:cs typeface="Century Gothic"/>
            </a:endParaRP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8" name="Rectangle 7"/>
          <p:cNvSpPr/>
          <p:nvPr/>
        </p:nvSpPr>
        <p:spPr>
          <a:xfrm>
            <a:off x="925000" y="1224336"/>
            <a:ext cx="6845720"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CASE STUDY – Assume the following:</a:t>
            </a:r>
            <a:endParaRPr lang="en-US" sz="3200" dirty="0">
              <a:latin typeface="Franklin Gothic Demi" panose="020B0703020102020204" pitchFamily="34" charset="0"/>
            </a:endParaRPr>
          </a:p>
        </p:txBody>
      </p:sp>
      <p:sp>
        <p:nvSpPr>
          <p:cNvPr id="11" name="Rectangle 10"/>
          <p:cNvSpPr/>
          <p:nvPr/>
        </p:nvSpPr>
        <p:spPr>
          <a:xfrm>
            <a:off x="901144" y="1889368"/>
            <a:ext cx="10724797" cy="4431983"/>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800" dirty="0">
                <a:latin typeface="Franklin Gothic Book" panose="020B0503020102020204" pitchFamily="34" charset="0"/>
              </a:rPr>
              <a:t>Mr. A leaves all or part of his estate to a Spousal trust</a:t>
            </a:r>
            <a:r>
              <a:rPr lang="en-US" sz="2800" dirty="0" smtClean="0">
                <a:latin typeface="Franklin Gothic Book" panose="020B0503020102020204" pitchFamily="34" charset="0"/>
              </a:rPr>
              <a:t>.</a:t>
            </a:r>
            <a:endParaRPr lang="en-US" sz="2800" dirty="0">
              <a:latin typeface="Franklin Gothic Book" panose="020B0503020102020204" pitchFamily="34" charset="0"/>
            </a:endParaRP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Assets left </a:t>
            </a:r>
            <a:r>
              <a:rPr lang="en-US" sz="2800" dirty="0">
                <a:latin typeface="Franklin Gothic Book" panose="020B0503020102020204" pitchFamily="34" charset="0"/>
              </a:rPr>
              <a:t>to the Spousal trust include assets with a low Adjusted Cost </a:t>
            </a:r>
            <a:r>
              <a:rPr lang="en-US" sz="2800" dirty="0" smtClean="0">
                <a:latin typeface="Franklin Gothic Book" panose="020B0503020102020204" pitchFamily="34" charset="0"/>
              </a:rPr>
              <a:t>Base (ACB) </a:t>
            </a:r>
            <a:r>
              <a:rPr lang="en-US" sz="2800" dirty="0">
                <a:latin typeface="Franklin Gothic Book" panose="020B0503020102020204" pitchFamily="34" charset="0"/>
              </a:rPr>
              <a:t>and a </a:t>
            </a:r>
            <a:r>
              <a:rPr lang="en-US" sz="2800" dirty="0" smtClean="0">
                <a:latin typeface="Franklin Gothic Book" panose="020B0503020102020204" pitchFamily="34" charset="0"/>
              </a:rPr>
              <a:t>high </a:t>
            </a:r>
            <a:r>
              <a:rPr lang="en-US" sz="2800" dirty="0">
                <a:latin typeface="Franklin Gothic Book" panose="020B0503020102020204" pitchFamily="34" charset="0"/>
              </a:rPr>
              <a:t>F</a:t>
            </a:r>
            <a:r>
              <a:rPr lang="en-US" sz="2800" dirty="0" smtClean="0">
                <a:latin typeface="Franklin Gothic Book" panose="020B0503020102020204" pitchFamily="34" charset="0"/>
              </a:rPr>
              <a:t>air Market Value (FMV).</a:t>
            </a:r>
            <a:endParaRPr lang="en-US" sz="2800" dirty="0">
              <a:latin typeface="Franklin Gothic Book" panose="020B0503020102020204" pitchFamily="34" charset="0"/>
            </a:endParaRP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The </a:t>
            </a:r>
            <a:r>
              <a:rPr lang="en-US" sz="2800" dirty="0">
                <a:latin typeface="Franklin Gothic Book" panose="020B0503020102020204" pitchFamily="34" charset="0"/>
              </a:rPr>
              <a:t>terms </a:t>
            </a:r>
            <a:r>
              <a:rPr lang="en-US" sz="2800" dirty="0" smtClean="0">
                <a:latin typeface="Franklin Gothic Book" panose="020B0503020102020204" pitchFamily="34" charset="0"/>
              </a:rPr>
              <a:t>of </a:t>
            </a:r>
            <a:r>
              <a:rPr lang="en-US" sz="2800" dirty="0">
                <a:latin typeface="Franklin Gothic Book" panose="020B0503020102020204" pitchFamily="34" charset="0"/>
              </a:rPr>
              <a:t>the Spousal trust </a:t>
            </a:r>
            <a:r>
              <a:rPr lang="en-US" sz="2800" dirty="0" smtClean="0">
                <a:latin typeface="Franklin Gothic Book" panose="020B0503020102020204" pitchFamily="34" charset="0"/>
              </a:rPr>
              <a:t>‘</a:t>
            </a:r>
            <a:r>
              <a:rPr lang="en-US" sz="2800" u="sng" dirty="0" smtClean="0">
                <a:latin typeface="Franklin Gothic Book" panose="020B0503020102020204" pitchFamily="34" charset="0"/>
              </a:rPr>
              <a:t>REQUIRES</a:t>
            </a:r>
            <a:r>
              <a:rPr lang="en-US" sz="2800" dirty="0" smtClean="0">
                <a:latin typeface="Franklin Gothic Book" panose="020B0503020102020204" pitchFamily="34" charset="0"/>
              </a:rPr>
              <a:t>” </a:t>
            </a:r>
            <a:r>
              <a:rPr lang="en-US" sz="2800" dirty="0">
                <a:latin typeface="Franklin Gothic Book" panose="020B0503020102020204" pitchFamily="34" charset="0"/>
              </a:rPr>
              <a:t>that on the death of the second spouse all or part of the assets of the Spousal trust must go to </a:t>
            </a:r>
            <a:r>
              <a:rPr lang="en-US" sz="2800" dirty="0" smtClean="0">
                <a:latin typeface="Franklin Gothic Book" panose="020B0503020102020204" pitchFamily="34" charset="0"/>
              </a:rPr>
              <a:t>a named charity or charities.</a:t>
            </a:r>
            <a:endParaRPr lang="en-US" sz="2800" dirty="0">
              <a:latin typeface="Franklin Gothic Book" panose="020B0503020102020204" pitchFamily="34" charset="0"/>
            </a:endParaRP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The testator </a:t>
            </a:r>
            <a:r>
              <a:rPr lang="en-US" sz="2800" dirty="0">
                <a:latin typeface="Franklin Gothic Book" panose="020B0503020102020204" pitchFamily="34" charset="0"/>
              </a:rPr>
              <a:t>assumed that the tax benefits from the donation would offset all or part of the tax on the capital gain arising on the deemed disposition of the assets at the time of </a:t>
            </a:r>
            <a:r>
              <a:rPr lang="en-US" sz="2800" dirty="0" smtClean="0">
                <a:latin typeface="Franklin Gothic Book" panose="020B0503020102020204" pitchFamily="34" charset="0"/>
              </a:rPr>
              <a:t>the second spouse’s death.</a:t>
            </a:r>
            <a:endParaRPr lang="en-US" sz="2800" dirty="0">
              <a:latin typeface="Franklin Gothic Book" panose="020B0503020102020204" pitchFamily="34" charset="0"/>
            </a:endParaRPr>
          </a:p>
        </p:txBody>
      </p:sp>
    </p:spTree>
    <p:extLst>
      <p:ext uri="{BB962C8B-B14F-4D97-AF65-F5344CB8AC3E}">
        <p14:creationId xmlns:p14="http://schemas.microsoft.com/office/powerpoint/2010/main" val="159015982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528560"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smtClean="0">
                <a:solidFill>
                  <a:srgbClr val="3EC1BE"/>
                </a:solidFill>
                <a:latin typeface="Franklin Gothic Demi" panose="020B0703020102020204" pitchFamily="34" charset="0"/>
                <a:ea typeface="Century Gothic"/>
                <a:cs typeface="Century Gothic"/>
              </a:rPr>
              <a:t>DONATIONS from spousal trusts</a:t>
            </a:r>
            <a:endParaRPr lang="en-US" sz="3600" b="1" cap="all" dirty="0">
              <a:solidFill>
                <a:srgbClr val="3EC1BE"/>
              </a:solidFill>
              <a:latin typeface="Franklin Gothic Demi" panose="020B0703020102020204" pitchFamily="34" charset="0"/>
              <a:ea typeface="Century Gothic"/>
              <a:cs typeface="Century Gothic"/>
            </a:endParaRP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8" name="Rectangle 7"/>
          <p:cNvSpPr/>
          <p:nvPr/>
        </p:nvSpPr>
        <p:spPr>
          <a:xfrm>
            <a:off x="925000" y="1224336"/>
            <a:ext cx="4840364"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CASE STUDY – Continued:</a:t>
            </a:r>
            <a:endParaRPr lang="en-US" sz="3200" dirty="0">
              <a:latin typeface="Franklin Gothic Demi" panose="020B0703020102020204" pitchFamily="34" charset="0"/>
            </a:endParaRPr>
          </a:p>
        </p:txBody>
      </p:sp>
      <p:sp>
        <p:nvSpPr>
          <p:cNvPr id="11" name="Rectangle 10"/>
          <p:cNvSpPr/>
          <p:nvPr/>
        </p:nvSpPr>
        <p:spPr>
          <a:xfrm>
            <a:off x="901144" y="1889368"/>
            <a:ext cx="10724797" cy="1815882"/>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800" b="1" u="sng" dirty="0" smtClean="0">
                <a:latin typeface="Franklin Gothic Book" panose="020B0503020102020204" pitchFamily="34" charset="0"/>
              </a:rPr>
              <a:t>THE PROBLEM</a:t>
            </a:r>
            <a:r>
              <a:rPr lang="en-US" sz="2800" b="1" dirty="0" smtClean="0">
                <a:latin typeface="Franklin Gothic Book" panose="020B0503020102020204" pitchFamily="34" charset="0"/>
              </a:rPr>
              <a:t>: </a:t>
            </a:r>
            <a:r>
              <a:rPr lang="en-US" sz="2800" dirty="0" smtClean="0">
                <a:latin typeface="Franklin Gothic Book" panose="020B0503020102020204" pitchFamily="34" charset="0"/>
              </a:rPr>
              <a:t>It </a:t>
            </a:r>
            <a:r>
              <a:rPr lang="en-US" sz="2800" dirty="0">
                <a:latin typeface="Franklin Gothic Book" panose="020B0503020102020204" pitchFamily="34" charset="0"/>
              </a:rPr>
              <a:t>is the CRA’s legal interpretation that where the original testator ”REQUIRED” the s</a:t>
            </a:r>
            <a:r>
              <a:rPr lang="en-US" sz="2800" dirty="0" smtClean="0">
                <a:latin typeface="Franklin Gothic Book" panose="020B0503020102020204" pitchFamily="34" charset="0"/>
              </a:rPr>
              <a:t>pousal </a:t>
            </a:r>
            <a:r>
              <a:rPr lang="en-US" sz="2800" dirty="0">
                <a:latin typeface="Franklin Gothic Book" panose="020B0503020102020204" pitchFamily="34" charset="0"/>
              </a:rPr>
              <a:t>trust to make the donation, it is not, in law, a donation. The charity would be considered a </a:t>
            </a:r>
            <a:r>
              <a:rPr lang="en-US" sz="2800" dirty="0" smtClean="0">
                <a:latin typeface="Franklin Gothic Book" panose="020B0503020102020204" pitchFamily="34" charset="0"/>
              </a:rPr>
              <a:t>beneficiary.</a:t>
            </a:r>
            <a:endParaRPr lang="en-US" sz="2800" dirty="0">
              <a:latin typeface="Franklin Gothic Book" panose="020B0503020102020204" pitchFamily="34" charset="0"/>
            </a:endParaRPr>
          </a:p>
        </p:txBody>
      </p:sp>
      <p:sp>
        <p:nvSpPr>
          <p:cNvPr id="6" name="Rectangle 5"/>
          <p:cNvSpPr/>
          <p:nvPr/>
        </p:nvSpPr>
        <p:spPr>
          <a:xfrm>
            <a:off x="925000" y="3785507"/>
            <a:ext cx="10724797" cy="2400657"/>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800" dirty="0">
                <a:latin typeface="Franklin Gothic Book" panose="020B0503020102020204" pitchFamily="34" charset="0"/>
              </a:rPr>
              <a:t>T</a:t>
            </a:r>
            <a:r>
              <a:rPr lang="en-US" sz="2800" dirty="0" smtClean="0">
                <a:latin typeface="Franklin Gothic Book" panose="020B0503020102020204" pitchFamily="34" charset="0"/>
              </a:rPr>
              <a:t>he </a:t>
            </a:r>
            <a:r>
              <a:rPr lang="en-US" sz="2800" dirty="0">
                <a:latin typeface="Franklin Gothic Book" panose="020B0503020102020204" pitchFamily="34" charset="0"/>
              </a:rPr>
              <a:t>Spousal trust did not have a charitable intent, the gift was not made gratuitously, and </a:t>
            </a:r>
            <a:r>
              <a:rPr lang="en-US" sz="2800" dirty="0" smtClean="0">
                <a:latin typeface="Franklin Gothic Book" panose="020B0503020102020204" pitchFamily="34" charset="0"/>
              </a:rPr>
              <a:t>therefore as per CRA it </a:t>
            </a:r>
            <a:r>
              <a:rPr lang="en-US" sz="2800" dirty="0">
                <a:latin typeface="Franklin Gothic Book" panose="020B0503020102020204" pitchFamily="34" charset="0"/>
              </a:rPr>
              <a:t>is not a donation.</a:t>
            </a: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No </a:t>
            </a:r>
            <a:r>
              <a:rPr lang="en-US" sz="2800" dirty="0">
                <a:latin typeface="Franklin Gothic Book" panose="020B0503020102020204" pitchFamily="34" charset="0"/>
              </a:rPr>
              <a:t>tax benefit will be realized from the amount left to charity and the Spousal trust will have to pay tax on the capital gains from the deemed disposition.</a:t>
            </a:r>
          </a:p>
        </p:txBody>
      </p:sp>
    </p:spTree>
    <p:extLst>
      <p:ext uri="{BB962C8B-B14F-4D97-AF65-F5344CB8AC3E}">
        <p14:creationId xmlns:p14="http://schemas.microsoft.com/office/powerpoint/2010/main" val="3823875615"/>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528560"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smtClean="0">
                <a:solidFill>
                  <a:srgbClr val="3EC1BE"/>
                </a:solidFill>
                <a:latin typeface="Franklin Gothic Demi" panose="020B0703020102020204" pitchFamily="34" charset="0"/>
                <a:ea typeface="Century Gothic"/>
                <a:cs typeface="Century Gothic"/>
              </a:rPr>
              <a:t>DONATIONS from spousal trusts</a:t>
            </a:r>
            <a:endParaRPr lang="en-US" sz="3600" b="1" cap="all" dirty="0">
              <a:solidFill>
                <a:srgbClr val="3EC1BE"/>
              </a:solidFill>
              <a:latin typeface="Franklin Gothic Demi" panose="020B0703020102020204" pitchFamily="34" charset="0"/>
              <a:ea typeface="Century Gothic"/>
              <a:cs typeface="Century Gothic"/>
            </a:endParaRP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8" name="Rectangle 7"/>
          <p:cNvSpPr/>
          <p:nvPr/>
        </p:nvSpPr>
        <p:spPr>
          <a:xfrm>
            <a:off x="925000" y="1661216"/>
            <a:ext cx="4840364"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CASE STUDY – Continued:</a:t>
            </a:r>
            <a:endParaRPr lang="en-US" sz="3200" dirty="0">
              <a:latin typeface="Franklin Gothic Demi" panose="020B0703020102020204" pitchFamily="34" charset="0"/>
            </a:endParaRPr>
          </a:p>
        </p:txBody>
      </p:sp>
      <p:sp>
        <p:nvSpPr>
          <p:cNvPr id="11" name="Rectangle 10"/>
          <p:cNvSpPr/>
          <p:nvPr/>
        </p:nvSpPr>
        <p:spPr>
          <a:xfrm>
            <a:off x="901144" y="2326248"/>
            <a:ext cx="10724797" cy="1384995"/>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800" b="1" u="sng" dirty="0" smtClean="0">
                <a:latin typeface="Franklin Gothic Book" panose="020B0503020102020204" pitchFamily="34" charset="0"/>
              </a:rPr>
              <a:t>THE SOLUTION</a:t>
            </a:r>
            <a:r>
              <a:rPr lang="en-US" sz="2800" b="1" dirty="0" smtClean="0">
                <a:latin typeface="Franklin Gothic Book" panose="020B0503020102020204" pitchFamily="34" charset="0"/>
              </a:rPr>
              <a:t>: </a:t>
            </a:r>
            <a:r>
              <a:rPr lang="en-US" sz="2800" dirty="0">
                <a:latin typeface="Franklin Gothic Book" panose="020B0503020102020204" pitchFamily="34" charset="0"/>
              </a:rPr>
              <a:t>The terms of the Spousal trust should provide the trustees with the “RIGHT”, but not the obligation, to make the donation at their discretion.</a:t>
            </a:r>
          </a:p>
        </p:txBody>
      </p:sp>
      <p:sp>
        <p:nvSpPr>
          <p:cNvPr id="6" name="Rectangle 5"/>
          <p:cNvSpPr/>
          <p:nvPr/>
        </p:nvSpPr>
        <p:spPr>
          <a:xfrm>
            <a:off x="925000" y="3785507"/>
            <a:ext cx="10724797" cy="1384995"/>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800" dirty="0">
                <a:latin typeface="Franklin Gothic Book" panose="020B0503020102020204" pitchFamily="34" charset="0"/>
              </a:rPr>
              <a:t>The original testator may leave a </a:t>
            </a:r>
            <a:r>
              <a:rPr lang="en-US" sz="2800" u="sng" dirty="0" smtClean="0">
                <a:latin typeface="Franklin Gothic Book" panose="020B0503020102020204" pitchFamily="34" charset="0"/>
              </a:rPr>
              <a:t>“Letter </a:t>
            </a:r>
            <a:r>
              <a:rPr lang="en-US" sz="2800" u="sng" dirty="0">
                <a:latin typeface="Franklin Gothic Book" panose="020B0503020102020204" pitchFamily="34" charset="0"/>
              </a:rPr>
              <a:t>of </a:t>
            </a:r>
            <a:r>
              <a:rPr lang="en-US" sz="2800" u="sng" dirty="0" smtClean="0">
                <a:latin typeface="Franklin Gothic Book" panose="020B0503020102020204" pitchFamily="34" charset="0"/>
              </a:rPr>
              <a:t>Wishes”</a:t>
            </a:r>
            <a:r>
              <a:rPr lang="en-US" sz="2800" dirty="0" smtClean="0">
                <a:latin typeface="Franklin Gothic Book" panose="020B0503020102020204" pitchFamily="34" charset="0"/>
              </a:rPr>
              <a:t> </a:t>
            </a:r>
            <a:r>
              <a:rPr lang="en-US" sz="2800" dirty="0">
                <a:latin typeface="Franklin Gothic Book" panose="020B0503020102020204" pitchFamily="34" charset="0"/>
              </a:rPr>
              <a:t>or a similar document to the trustees specifying his/her charitable wishes, but this is not binding on the trustees</a:t>
            </a:r>
            <a:r>
              <a:rPr lang="en-US" sz="2800" dirty="0" smtClean="0">
                <a:latin typeface="Franklin Gothic Book" panose="020B0503020102020204" pitchFamily="34" charset="0"/>
              </a:rPr>
              <a:t>.</a:t>
            </a:r>
            <a:endParaRPr lang="en-US" sz="2800" dirty="0">
              <a:latin typeface="Franklin Gothic Book" panose="020B0503020102020204" pitchFamily="34" charset="0"/>
            </a:endParaRPr>
          </a:p>
        </p:txBody>
      </p:sp>
    </p:spTree>
    <p:extLst>
      <p:ext uri="{BB962C8B-B14F-4D97-AF65-F5344CB8AC3E}">
        <p14:creationId xmlns:p14="http://schemas.microsoft.com/office/powerpoint/2010/main" val="2151889245"/>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528560"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smtClean="0">
                <a:solidFill>
                  <a:srgbClr val="3EC1BE"/>
                </a:solidFill>
                <a:latin typeface="Franklin Gothic Demi" panose="020B0703020102020204" pitchFamily="34" charset="0"/>
                <a:ea typeface="Century Gothic"/>
                <a:cs typeface="Century Gothic"/>
              </a:rPr>
              <a:t>DONATIONS from spousal trusts</a:t>
            </a:r>
            <a:endParaRPr lang="en-US" sz="3600" b="1" cap="all" dirty="0">
              <a:solidFill>
                <a:srgbClr val="3EC1BE"/>
              </a:solidFill>
              <a:latin typeface="Franklin Gothic Demi" panose="020B0703020102020204" pitchFamily="34" charset="0"/>
              <a:ea typeface="Century Gothic"/>
              <a:cs typeface="Century Gothic"/>
            </a:endParaRP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8" name="Rectangle 7"/>
          <p:cNvSpPr/>
          <p:nvPr/>
        </p:nvSpPr>
        <p:spPr>
          <a:xfrm>
            <a:off x="925000" y="1661216"/>
            <a:ext cx="5434116"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Sample Wording for Bequest:</a:t>
            </a:r>
            <a:endParaRPr lang="en-US" sz="3200" dirty="0">
              <a:latin typeface="Franklin Gothic Demi" panose="020B0703020102020204" pitchFamily="34" charset="0"/>
            </a:endParaRPr>
          </a:p>
        </p:txBody>
      </p:sp>
      <p:sp>
        <p:nvSpPr>
          <p:cNvPr id="11" name="Rectangle 10"/>
          <p:cNvSpPr/>
          <p:nvPr/>
        </p:nvSpPr>
        <p:spPr>
          <a:xfrm>
            <a:off x="901144" y="2326248"/>
            <a:ext cx="10724797" cy="1815882"/>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CA" sz="2800" dirty="0">
                <a:latin typeface="Franklin Gothic Book" panose="020B0503020102020204" pitchFamily="34" charset="0"/>
              </a:rPr>
              <a:t>My EXECUTORS, at their absolute discretion shall have the right to make donations to a Canadian registered charity or charities to a maximum amount of assets having a value of </a:t>
            </a:r>
            <a:r>
              <a:rPr lang="en-CA" sz="2800" dirty="0" smtClean="0">
                <a:latin typeface="Franklin Gothic Book" panose="020B0503020102020204" pitchFamily="34" charset="0"/>
              </a:rPr>
              <a:t>($xxx,xxx.xx) </a:t>
            </a:r>
            <a:r>
              <a:rPr lang="en-CA" sz="2800" dirty="0">
                <a:latin typeface="Franklin Gothic Book" panose="020B0503020102020204" pitchFamily="34" charset="0"/>
              </a:rPr>
              <a:t>or such lesser </a:t>
            </a:r>
            <a:r>
              <a:rPr lang="en-CA" sz="2800" dirty="0" smtClean="0">
                <a:latin typeface="Franklin Gothic Book" panose="020B0503020102020204" pitchFamily="34" charset="0"/>
              </a:rPr>
              <a:t>amount.</a:t>
            </a:r>
            <a:endParaRPr lang="en-US" sz="2800" dirty="0">
              <a:latin typeface="Franklin Gothic Book" panose="020B0503020102020204" pitchFamily="34" charset="0"/>
            </a:endParaRPr>
          </a:p>
        </p:txBody>
      </p:sp>
    </p:spTree>
    <p:extLst>
      <p:ext uri="{BB962C8B-B14F-4D97-AF65-F5344CB8AC3E}">
        <p14:creationId xmlns:p14="http://schemas.microsoft.com/office/powerpoint/2010/main" val="84999157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010398"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smtClean="0">
                <a:solidFill>
                  <a:srgbClr val="3EC1BE"/>
                </a:solidFill>
                <a:latin typeface="Franklin Gothic Demi" panose="020B0703020102020204" pitchFamily="34" charset="0"/>
                <a:ea typeface="Century Gothic"/>
                <a:cs typeface="Century Gothic"/>
              </a:rPr>
              <a:t>DONATIONS in kind - quebec</a:t>
            </a:r>
            <a:endParaRPr lang="en-US" sz="3600" b="1" cap="all" dirty="0">
              <a:solidFill>
                <a:srgbClr val="3EC1BE"/>
              </a:solidFill>
              <a:latin typeface="Franklin Gothic Demi" panose="020B0703020102020204" pitchFamily="34" charset="0"/>
              <a:ea typeface="Century Gothic"/>
              <a:cs typeface="Century Gothic"/>
            </a:endParaRP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8" name="Rectangle 7"/>
          <p:cNvSpPr/>
          <p:nvPr/>
        </p:nvSpPr>
        <p:spPr>
          <a:xfrm>
            <a:off x="901144" y="1239128"/>
            <a:ext cx="10724797" cy="5293757"/>
          </a:xfrm>
          <a:prstGeom prst="rect">
            <a:avLst/>
          </a:prstGeom>
        </p:spPr>
        <p:txBody>
          <a:bodyPr wrap="square">
            <a:spAutoFit/>
          </a:bodyPr>
          <a:lstStyle/>
          <a:p>
            <a:pPr marL="457200" indent="-45720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Prior </a:t>
            </a:r>
            <a:r>
              <a:rPr lang="en-US" sz="2800" dirty="0">
                <a:latin typeface="Franklin Gothic Book" panose="020B0503020102020204" pitchFamily="34" charset="0"/>
              </a:rPr>
              <a:t>to 2016 it was generally accepted that the tax benefits from making a donation could be claimed by either spouse, regardless of the actual </a:t>
            </a:r>
            <a:r>
              <a:rPr lang="en-US" sz="2800" dirty="0" smtClean="0">
                <a:latin typeface="Franklin Gothic Book" panose="020B0503020102020204" pitchFamily="34" charset="0"/>
              </a:rPr>
              <a:t>donor (administrative policy).</a:t>
            </a:r>
            <a:endParaRPr lang="en-US" sz="2800" dirty="0">
              <a:latin typeface="Franklin Gothic Book" panose="020B0503020102020204" pitchFamily="34" charset="0"/>
            </a:endParaRPr>
          </a:p>
          <a:p>
            <a:pPr marL="457200" indent="-45720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Effective </a:t>
            </a:r>
            <a:r>
              <a:rPr lang="en-US" sz="2800" dirty="0">
                <a:latin typeface="Franklin Gothic Book" panose="020B0503020102020204" pitchFamily="34" charset="0"/>
              </a:rPr>
              <a:t>2016, Federally this administrative policy was made law so taxpayers no longer have to rely on administrative discretion</a:t>
            </a:r>
            <a:r>
              <a:rPr lang="en-US" sz="2800" dirty="0" smtClean="0">
                <a:latin typeface="Franklin Gothic Book" panose="020B0503020102020204" pitchFamily="34" charset="0"/>
              </a:rPr>
              <a:t>. MRQ  did not harmonize with the Federal change.</a:t>
            </a:r>
            <a:endParaRPr lang="en-US" sz="2800" dirty="0">
              <a:latin typeface="Franklin Gothic Book" panose="020B0503020102020204" pitchFamily="34" charset="0"/>
            </a:endParaRPr>
          </a:p>
          <a:p>
            <a:pPr marL="457200" indent="-45720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MRQ’s </a:t>
            </a:r>
            <a:r>
              <a:rPr lang="en-US" sz="2800" dirty="0">
                <a:latin typeface="Franklin Gothic Book" panose="020B0503020102020204" pitchFamily="34" charset="0"/>
              </a:rPr>
              <a:t>administrative policy </a:t>
            </a:r>
            <a:r>
              <a:rPr lang="en-US" sz="2800" b="1" dirty="0">
                <a:latin typeface="Franklin Gothic Book" panose="020B0503020102020204" pitchFamily="34" charset="0"/>
              </a:rPr>
              <a:t>does not apply to </a:t>
            </a:r>
            <a:r>
              <a:rPr lang="en-US" sz="2800" b="1" dirty="0" smtClean="0">
                <a:latin typeface="Franklin Gothic Book" panose="020B0503020102020204" pitchFamily="34" charset="0"/>
              </a:rPr>
              <a:t>Gifts </a:t>
            </a:r>
            <a:r>
              <a:rPr lang="en-US" sz="2800" b="1" dirty="0">
                <a:latin typeface="Franklin Gothic Book" panose="020B0503020102020204" pitchFamily="34" charset="0"/>
              </a:rPr>
              <a:t>In </a:t>
            </a:r>
            <a:r>
              <a:rPr lang="en-US" sz="2800" b="1" dirty="0" smtClean="0">
                <a:latin typeface="Franklin Gothic Book" panose="020B0503020102020204" pitchFamily="34" charset="0"/>
              </a:rPr>
              <a:t>Kind. </a:t>
            </a:r>
            <a:r>
              <a:rPr lang="en-US" sz="2800" dirty="0" smtClean="0">
                <a:latin typeface="Franklin Gothic Book" panose="020B0503020102020204" pitchFamily="34" charset="0"/>
              </a:rPr>
              <a:t>Gifts </a:t>
            </a:r>
            <a:r>
              <a:rPr lang="en-US" sz="2800" dirty="0">
                <a:latin typeface="Franklin Gothic Book" panose="020B0503020102020204" pitchFamily="34" charset="0"/>
              </a:rPr>
              <a:t>In Kind can only be claimed by the actual donor.</a:t>
            </a:r>
          </a:p>
          <a:p>
            <a:pPr marL="457200" indent="-45720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With </a:t>
            </a:r>
            <a:r>
              <a:rPr lang="en-US" sz="2800" dirty="0">
                <a:latin typeface="Franklin Gothic Book" panose="020B0503020102020204" pitchFamily="34" charset="0"/>
              </a:rPr>
              <a:t>the proliferation of gifts In Kind, particularly marketable securities, including </a:t>
            </a:r>
            <a:r>
              <a:rPr lang="en-US" sz="2800" dirty="0" smtClean="0">
                <a:latin typeface="Franklin Gothic Book" panose="020B0503020102020204" pitchFamily="34" charset="0"/>
              </a:rPr>
              <a:t>flow through mining shares</a:t>
            </a:r>
            <a:r>
              <a:rPr lang="en-US" sz="2800" dirty="0">
                <a:latin typeface="Franklin Gothic Book" panose="020B0503020102020204" pitchFamily="34" charset="0"/>
              </a:rPr>
              <a:t>, professionals and their clients should keep this “Made In Quebec” policy in mind</a:t>
            </a:r>
            <a:r>
              <a:rPr lang="en-US" sz="2800" dirty="0" smtClean="0">
                <a:latin typeface="Franklin Gothic Book" panose="020B0503020102020204" pitchFamily="34" charset="0"/>
              </a:rPr>
              <a:t>.</a:t>
            </a:r>
            <a:endParaRPr lang="en-US" sz="2800" dirty="0">
              <a:latin typeface="Franklin Gothic Book" panose="020B0503020102020204" pitchFamily="34" charset="0"/>
            </a:endParaRPr>
          </a:p>
        </p:txBody>
      </p:sp>
    </p:spTree>
    <p:extLst>
      <p:ext uri="{BB962C8B-B14F-4D97-AF65-F5344CB8AC3E}">
        <p14:creationId xmlns:p14="http://schemas.microsoft.com/office/powerpoint/2010/main" val="366346737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838200" y="1647463"/>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43E48"/>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FC1C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43E48"/>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43E48"/>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43E48"/>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dirty="0" smtClean="0"/>
              <a:t>Taxation on Death Basics</a:t>
            </a:r>
          </a:p>
          <a:p>
            <a:r>
              <a:rPr lang="en-US" sz="4000" dirty="0" smtClean="0"/>
              <a:t>Donations on Death (Pre 2016)</a:t>
            </a:r>
          </a:p>
          <a:p>
            <a:r>
              <a:rPr lang="en-US" sz="4000" dirty="0" smtClean="0"/>
              <a:t>Donations on Death (Post 2015)</a:t>
            </a:r>
          </a:p>
          <a:p>
            <a:r>
              <a:rPr lang="en-US" sz="4000" dirty="0" smtClean="0"/>
              <a:t>Donations from Spousal Trusts</a:t>
            </a:r>
          </a:p>
          <a:p>
            <a:r>
              <a:rPr lang="en-US" sz="4000" dirty="0" smtClean="0"/>
              <a:t>Donations in Kind (Quebec)</a:t>
            </a:r>
          </a:p>
          <a:p>
            <a:pPr marL="0" indent="0">
              <a:buFont typeface="Arial" panose="020B0604020202020204" pitchFamily="34" charset="0"/>
              <a:buNone/>
            </a:pPr>
            <a:endParaRPr lang="en-US" dirty="0"/>
          </a:p>
        </p:txBody>
      </p:sp>
      <p:sp>
        <p:nvSpPr>
          <p:cNvPr id="8" name="Title 1"/>
          <p:cNvSpPr txBox="1">
            <a:spLocks/>
          </p:cNvSpPr>
          <p:nvPr/>
        </p:nvSpPr>
        <p:spPr>
          <a:xfrm>
            <a:off x="838200" y="635409"/>
            <a:ext cx="10515600" cy="1325563"/>
          </a:xfrm>
          <a:prstGeom prst="rect">
            <a:avLst/>
          </a:prstGeom>
        </p:spPr>
        <p:txBody>
          <a:bodyPr/>
          <a:lstStyle>
            <a:lvl1pPr algn="l" defTabSz="914400" rtl="0" eaLnBrk="1" latinLnBrk="0" hangingPunct="1">
              <a:lnSpc>
                <a:spcPct val="90000"/>
              </a:lnSpc>
              <a:spcBef>
                <a:spcPct val="0"/>
              </a:spcBef>
              <a:buNone/>
              <a:defRPr sz="4400" kern="1200">
                <a:solidFill>
                  <a:srgbClr val="3FC1C1"/>
                </a:solidFill>
                <a:latin typeface="Franklin Gothic Demi" panose="020B0703020102020204" pitchFamily="34" charset="0"/>
                <a:ea typeface="+mj-ea"/>
                <a:cs typeface="+mj-cs"/>
              </a:defRPr>
            </a:lvl1pPr>
          </a:lstStyle>
          <a:p>
            <a:r>
              <a:rPr lang="en-US" dirty="0" smtClean="0"/>
              <a:t>AGENDA	</a:t>
            </a:r>
            <a:endParaRPr lang="en-US" dirty="0"/>
          </a:p>
        </p:txBody>
      </p:sp>
      <p:pic>
        <p:nvPicPr>
          <p:cNvPr id="4" name="Picture 3"/>
          <p:cNvPicPr>
            <a:picLocks noChangeAspect="1"/>
          </p:cNvPicPr>
          <p:nvPr/>
        </p:nvPicPr>
        <p:blipFill>
          <a:blip r:embed="rId3"/>
          <a:stretch>
            <a:fillRect/>
          </a:stretch>
        </p:blipFill>
        <p:spPr>
          <a:xfrm>
            <a:off x="8222648" y="1647463"/>
            <a:ext cx="3333143" cy="3463017"/>
          </a:xfrm>
          <a:prstGeom prst="rect">
            <a:avLst/>
          </a:prstGeom>
        </p:spPr>
      </p:pic>
    </p:spTree>
    <p:extLst>
      <p:ext uri="{BB962C8B-B14F-4D97-AF65-F5344CB8AC3E}">
        <p14:creationId xmlns:p14="http://schemas.microsoft.com/office/powerpoint/2010/main" val="13688596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79161" y="2495847"/>
            <a:ext cx="6796815" cy="636422"/>
          </a:xfrm>
        </p:spPr>
        <p:txBody>
          <a:bodyPr/>
          <a:lstStyle/>
          <a:p>
            <a:r>
              <a:rPr lang="en-US" dirty="0"/>
              <a:t/>
            </a:r>
            <a:br>
              <a:rPr lang="en-US" dirty="0"/>
            </a:br>
            <a:endParaRPr lang="en-US" sz="4000" dirty="0"/>
          </a:p>
        </p:txBody>
      </p:sp>
      <p:sp>
        <p:nvSpPr>
          <p:cNvPr id="4" name="Subtitle 3"/>
          <p:cNvSpPr>
            <a:spLocks noGrp="1"/>
          </p:cNvSpPr>
          <p:nvPr>
            <p:ph type="subTitle" idx="1"/>
          </p:nvPr>
        </p:nvSpPr>
        <p:spPr>
          <a:xfrm>
            <a:off x="4965539" y="2117513"/>
            <a:ext cx="6678379" cy="1829450"/>
          </a:xfrm>
        </p:spPr>
        <p:txBody>
          <a:bodyPr>
            <a:normAutofit fontScale="25000" lnSpcReduction="20000"/>
          </a:bodyPr>
          <a:lstStyle/>
          <a:p>
            <a:endParaRPr lang="en-CA" sz="7800" dirty="0" smtClean="0">
              <a:solidFill>
                <a:schemeClr val="bg2">
                  <a:lumMod val="50000"/>
                </a:schemeClr>
              </a:solidFill>
            </a:endParaRPr>
          </a:p>
          <a:p>
            <a:r>
              <a:rPr lang="en-CA" sz="24000" dirty="0" smtClean="0">
                <a:solidFill>
                  <a:schemeClr val="bg2">
                    <a:lumMod val="50000"/>
                  </a:schemeClr>
                </a:solidFill>
              </a:rPr>
              <a:t>Questions?</a:t>
            </a:r>
          </a:p>
          <a:p>
            <a:r>
              <a:rPr lang="en-CA" sz="24000" dirty="0" smtClean="0">
                <a:solidFill>
                  <a:schemeClr val="bg2">
                    <a:lumMod val="50000"/>
                  </a:schemeClr>
                </a:solidFill>
              </a:rPr>
              <a:t>Thank You!</a:t>
            </a:r>
            <a:endParaRPr lang="en-CA" sz="24000" dirty="0">
              <a:solidFill>
                <a:schemeClr val="bg2">
                  <a:lumMod val="50000"/>
                </a:schemeClr>
              </a:solidFill>
            </a:endParaRPr>
          </a:p>
          <a:p>
            <a:endParaRPr lang="en-CA" sz="8000" dirty="0" smtClean="0"/>
          </a:p>
        </p:txBody>
      </p:sp>
    </p:spTree>
    <p:extLst>
      <p:ext uri="{BB962C8B-B14F-4D97-AF65-F5344CB8AC3E}">
        <p14:creationId xmlns:p14="http://schemas.microsoft.com/office/powerpoint/2010/main" val="2072980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3313042" y="472805"/>
            <a:ext cx="5160396" cy="553998"/>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ctr">
              <a:defRPr sz="1800"/>
            </a:pPr>
            <a:r>
              <a:rPr lang="en-US" sz="3600" b="1" cap="all" dirty="0" smtClean="0">
                <a:solidFill>
                  <a:srgbClr val="3EC1BE"/>
                </a:solidFill>
                <a:latin typeface="Franklin Gothic Demi" panose="020B0703020102020204" pitchFamily="34" charset="0"/>
                <a:ea typeface="Century Gothic"/>
                <a:cs typeface="Century Gothic"/>
                <a:sym typeface="Century Gothic"/>
              </a:rPr>
              <a:t>Taxation on death</a:t>
            </a: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3" name="Rectangle 2"/>
          <p:cNvSpPr/>
          <p:nvPr/>
        </p:nvSpPr>
        <p:spPr>
          <a:xfrm>
            <a:off x="901144" y="2399617"/>
            <a:ext cx="10748653" cy="523220"/>
          </a:xfrm>
          <a:prstGeom prst="rect">
            <a:avLst/>
          </a:prstGeom>
        </p:spPr>
        <p:txBody>
          <a:bodyPr wrap="square">
            <a:spAutoFit/>
          </a:bodyPr>
          <a:lstStyle/>
          <a:p>
            <a:r>
              <a:rPr lang="en-US" sz="2800" dirty="0">
                <a:latin typeface="Franklin Gothic Book" panose="020B0503020102020204" pitchFamily="34" charset="0"/>
              </a:rPr>
              <a:t>Deemed Disposition of all assets at </a:t>
            </a:r>
            <a:r>
              <a:rPr lang="en-US" sz="2800" dirty="0" smtClean="0">
                <a:latin typeface="Franklin Gothic Book" panose="020B0503020102020204" pitchFamily="34" charset="0"/>
              </a:rPr>
              <a:t>fair market </a:t>
            </a:r>
            <a:r>
              <a:rPr lang="en-US" sz="2800" dirty="0">
                <a:latin typeface="Franklin Gothic Book" panose="020B0503020102020204" pitchFamily="34" charset="0"/>
              </a:rPr>
              <a:t>value at time of death</a:t>
            </a:r>
            <a:r>
              <a:rPr lang="en-US" sz="2800" dirty="0" smtClean="0">
                <a:latin typeface="Franklin Gothic Book" panose="020B0503020102020204" pitchFamily="34" charset="0"/>
              </a:rPr>
              <a:t>. </a:t>
            </a:r>
            <a:endParaRPr lang="en-US" sz="2000" dirty="0">
              <a:latin typeface="Franklin Gothic Book" panose="020B0503020102020204" pitchFamily="34" charset="0"/>
            </a:endParaRPr>
          </a:p>
        </p:txBody>
      </p:sp>
      <p:sp>
        <p:nvSpPr>
          <p:cNvPr id="4" name="Rectangle 3"/>
          <p:cNvSpPr/>
          <p:nvPr/>
        </p:nvSpPr>
        <p:spPr>
          <a:xfrm>
            <a:off x="925000" y="1569776"/>
            <a:ext cx="2489784"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General rule:</a:t>
            </a:r>
            <a:endParaRPr lang="en-US" sz="3200" dirty="0">
              <a:latin typeface="Franklin Gothic Demi" panose="020B0703020102020204" pitchFamily="34" charset="0"/>
            </a:endParaRPr>
          </a:p>
        </p:txBody>
      </p:sp>
      <p:sp>
        <p:nvSpPr>
          <p:cNvPr id="6" name="Rectangle 5"/>
          <p:cNvSpPr/>
          <p:nvPr/>
        </p:nvSpPr>
        <p:spPr>
          <a:xfrm>
            <a:off x="925000" y="3954343"/>
            <a:ext cx="10724798" cy="1261884"/>
          </a:xfrm>
          <a:prstGeom prst="rect">
            <a:avLst/>
          </a:prstGeom>
        </p:spPr>
        <p:txBody>
          <a:bodyPr wrap="square">
            <a:spAutoFit/>
          </a:bodyPr>
          <a:lstStyle/>
          <a:p>
            <a:endParaRPr lang="en-US" sz="2000" dirty="0"/>
          </a:p>
          <a:p>
            <a:r>
              <a:rPr lang="en-US" sz="2800" dirty="0">
                <a:latin typeface="Franklin Gothic Book" panose="020B0503020102020204" pitchFamily="34" charset="0"/>
              </a:rPr>
              <a:t>Capital losses carryforward and arising in the year of death may be claimed against other </a:t>
            </a:r>
            <a:r>
              <a:rPr lang="en-US" sz="2800" dirty="0" smtClean="0">
                <a:latin typeface="Franklin Gothic Book" panose="020B0503020102020204" pitchFamily="34" charset="0"/>
              </a:rPr>
              <a:t>income.</a:t>
            </a:r>
            <a:endParaRPr lang="en-US" sz="2800" dirty="0">
              <a:latin typeface="Franklin Gothic Book" panose="020B0503020102020204" pitchFamily="34" charset="0"/>
            </a:endParaRPr>
          </a:p>
        </p:txBody>
      </p:sp>
      <p:sp>
        <p:nvSpPr>
          <p:cNvPr id="9" name="Rectangle 8"/>
          <p:cNvSpPr/>
          <p:nvPr/>
        </p:nvSpPr>
        <p:spPr>
          <a:xfrm>
            <a:off x="924999" y="3130204"/>
            <a:ext cx="10724797" cy="1231106"/>
          </a:xfrm>
          <a:prstGeom prst="rect">
            <a:avLst/>
          </a:prstGeom>
        </p:spPr>
        <p:txBody>
          <a:bodyPr wrap="square">
            <a:spAutoFit/>
          </a:bodyPr>
          <a:lstStyle/>
          <a:p>
            <a:r>
              <a:rPr lang="en-US" sz="2800" dirty="0">
                <a:latin typeface="Franklin Gothic Book" panose="020B0503020102020204" pitchFamily="34" charset="0"/>
              </a:rPr>
              <a:t>Resulting capital gains (losses) and full value of RRSPs and RRIFs must be reported on the deceased’s final return.</a:t>
            </a:r>
          </a:p>
          <a:p>
            <a:endParaRPr lang="en-US" dirty="0"/>
          </a:p>
        </p:txBody>
      </p:sp>
    </p:spTree>
    <p:extLst>
      <p:ext uri="{BB962C8B-B14F-4D97-AF65-F5344CB8AC3E}">
        <p14:creationId xmlns:p14="http://schemas.microsoft.com/office/powerpoint/2010/main" val="2632275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3313042" y="472805"/>
            <a:ext cx="5160396" cy="553998"/>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ctr">
              <a:defRPr sz="1800"/>
            </a:pPr>
            <a:r>
              <a:rPr lang="en-US" sz="3600" b="1" cap="all" dirty="0" smtClean="0">
                <a:solidFill>
                  <a:srgbClr val="3EC1BE"/>
                </a:solidFill>
                <a:latin typeface="Franklin Gothic Demi" panose="020B0703020102020204" pitchFamily="34" charset="0"/>
                <a:ea typeface="Century Gothic"/>
                <a:cs typeface="Century Gothic"/>
                <a:sym typeface="Century Gothic"/>
              </a:rPr>
              <a:t>Taxation on death</a:t>
            </a: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3" name="Rectangle 2"/>
          <p:cNvSpPr/>
          <p:nvPr/>
        </p:nvSpPr>
        <p:spPr>
          <a:xfrm>
            <a:off x="901144" y="2399617"/>
            <a:ext cx="10748653" cy="523220"/>
          </a:xfrm>
          <a:prstGeom prst="rect">
            <a:avLst/>
          </a:prstGeom>
        </p:spPr>
        <p:txBody>
          <a:bodyPr wrap="square">
            <a:spAutoFit/>
          </a:bodyPr>
          <a:lstStyle/>
          <a:p>
            <a:r>
              <a:rPr lang="en-US" sz="2800" dirty="0" smtClean="0">
                <a:latin typeface="Franklin Gothic Book" panose="020B0503020102020204" pitchFamily="34" charset="0"/>
              </a:rPr>
              <a:t>Principal residence.</a:t>
            </a:r>
            <a:endParaRPr lang="en-US" sz="2000" dirty="0">
              <a:latin typeface="Franklin Gothic Book" panose="020B0503020102020204" pitchFamily="34" charset="0"/>
            </a:endParaRPr>
          </a:p>
        </p:txBody>
      </p:sp>
      <p:sp>
        <p:nvSpPr>
          <p:cNvPr id="4" name="Rectangle 3"/>
          <p:cNvSpPr/>
          <p:nvPr/>
        </p:nvSpPr>
        <p:spPr>
          <a:xfrm>
            <a:off x="925000" y="1569776"/>
            <a:ext cx="2265557"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Exceptions:</a:t>
            </a:r>
            <a:endParaRPr lang="en-US" sz="3200" dirty="0">
              <a:latin typeface="Franklin Gothic Demi" panose="020B0703020102020204" pitchFamily="34" charset="0"/>
            </a:endParaRPr>
          </a:p>
        </p:txBody>
      </p:sp>
      <p:sp>
        <p:nvSpPr>
          <p:cNvPr id="6" name="Rectangle 5"/>
          <p:cNvSpPr/>
          <p:nvPr/>
        </p:nvSpPr>
        <p:spPr>
          <a:xfrm>
            <a:off x="925000" y="3598743"/>
            <a:ext cx="10724798" cy="830997"/>
          </a:xfrm>
          <a:prstGeom prst="rect">
            <a:avLst/>
          </a:prstGeom>
        </p:spPr>
        <p:txBody>
          <a:bodyPr wrap="square">
            <a:spAutoFit/>
          </a:bodyPr>
          <a:lstStyle/>
          <a:p>
            <a:endParaRPr lang="en-US" sz="2000" dirty="0"/>
          </a:p>
          <a:p>
            <a:r>
              <a:rPr lang="en-US" sz="2800" dirty="0">
                <a:latin typeface="Franklin Gothic Book" panose="020B0503020102020204" pitchFamily="34" charset="0"/>
              </a:rPr>
              <a:t>Anything left to spouse, common law partner or </a:t>
            </a:r>
            <a:r>
              <a:rPr lang="en-US" sz="2800" dirty="0" smtClean="0">
                <a:latin typeface="Franklin Gothic Book" panose="020B0503020102020204" pitchFamily="34" charset="0"/>
              </a:rPr>
              <a:t>spousal </a:t>
            </a:r>
            <a:r>
              <a:rPr lang="en-US" sz="2800" dirty="0">
                <a:latin typeface="Franklin Gothic Book" panose="020B0503020102020204" pitchFamily="34" charset="0"/>
              </a:rPr>
              <a:t>trust</a:t>
            </a:r>
            <a:r>
              <a:rPr lang="en-US" sz="2800" dirty="0" smtClean="0">
                <a:latin typeface="Franklin Gothic Book" panose="020B0503020102020204" pitchFamily="34" charset="0"/>
              </a:rPr>
              <a:t>. </a:t>
            </a:r>
            <a:endParaRPr lang="en-US" sz="2800" dirty="0">
              <a:latin typeface="Franklin Gothic Book" panose="020B0503020102020204" pitchFamily="34" charset="0"/>
            </a:endParaRPr>
          </a:p>
        </p:txBody>
      </p:sp>
      <p:sp>
        <p:nvSpPr>
          <p:cNvPr id="9" name="Rectangle 8"/>
          <p:cNvSpPr/>
          <p:nvPr/>
        </p:nvSpPr>
        <p:spPr>
          <a:xfrm>
            <a:off x="924999" y="3150524"/>
            <a:ext cx="10724797" cy="800219"/>
          </a:xfrm>
          <a:prstGeom prst="rect">
            <a:avLst/>
          </a:prstGeom>
        </p:spPr>
        <p:txBody>
          <a:bodyPr wrap="square">
            <a:spAutoFit/>
          </a:bodyPr>
          <a:lstStyle/>
          <a:p>
            <a:r>
              <a:rPr lang="en-US" sz="2800" dirty="0" smtClean="0">
                <a:latin typeface="Franklin Gothic Book" panose="020B0503020102020204" pitchFamily="34" charset="0"/>
              </a:rPr>
              <a:t>Life insurance </a:t>
            </a:r>
            <a:r>
              <a:rPr lang="en-US" sz="2800" dirty="0">
                <a:latin typeface="Franklin Gothic Book" panose="020B0503020102020204" pitchFamily="34" charset="0"/>
              </a:rPr>
              <a:t>p</a:t>
            </a:r>
            <a:r>
              <a:rPr lang="en-US" sz="2800" dirty="0" smtClean="0">
                <a:latin typeface="Franklin Gothic Book" panose="020B0503020102020204" pitchFamily="34" charset="0"/>
              </a:rPr>
              <a:t>roceeds.</a:t>
            </a:r>
            <a:endParaRPr lang="en-US" sz="2800" dirty="0">
              <a:latin typeface="Franklin Gothic Book" panose="020B0503020102020204" pitchFamily="34" charset="0"/>
            </a:endParaRPr>
          </a:p>
          <a:p>
            <a:endParaRPr lang="en-US" dirty="0"/>
          </a:p>
        </p:txBody>
      </p:sp>
      <p:pic>
        <p:nvPicPr>
          <p:cNvPr id="5" name="Picture 4" descr="Why Aren’t We Building Affordable Houses Anymore? | streets.m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53080" y="1509642"/>
            <a:ext cx="3098360" cy="2323770"/>
          </a:xfrm>
          <a:prstGeom prst="rect">
            <a:avLst/>
          </a:prstGeom>
        </p:spPr>
      </p:pic>
      <p:pic>
        <p:nvPicPr>
          <p:cNvPr id="7" name="Picture 6" descr="There Is No Excuse For You To Not Have a Life Insurance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1980" y="4626649"/>
            <a:ext cx="3025140" cy="1719048"/>
          </a:xfrm>
          <a:prstGeom prst="rect">
            <a:avLst/>
          </a:prstGeom>
        </p:spPr>
      </p:pic>
      <p:pic>
        <p:nvPicPr>
          <p:cNvPr id="8" name="Picture 7" descr="If not, wat next? !! :): Stages of my love life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01560" y="4398962"/>
            <a:ext cx="1627438" cy="2013955"/>
          </a:xfrm>
          <a:prstGeom prst="rect">
            <a:avLst/>
          </a:prstGeom>
        </p:spPr>
      </p:pic>
    </p:spTree>
    <p:extLst>
      <p:ext uri="{BB962C8B-B14F-4D97-AF65-F5344CB8AC3E}">
        <p14:creationId xmlns:p14="http://schemas.microsoft.com/office/powerpoint/2010/main" val="34671146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3313042" y="472805"/>
            <a:ext cx="5160396" cy="553998"/>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ctr">
              <a:defRPr sz="1800"/>
            </a:pPr>
            <a:r>
              <a:rPr lang="en-US" sz="3600" b="1" cap="all" dirty="0" smtClean="0">
                <a:solidFill>
                  <a:srgbClr val="3EC1BE"/>
                </a:solidFill>
                <a:latin typeface="Franklin Gothic Demi" panose="020B0703020102020204" pitchFamily="34" charset="0"/>
                <a:ea typeface="Century Gothic"/>
                <a:cs typeface="Century Gothic"/>
                <a:sym typeface="Century Gothic"/>
              </a:rPr>
              <a:t>Taxation on death</a:t>
            </a: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3" name="Rectangle 2"/>
          <p:cNvSpPr/>
          <p:nvPr/>
        </p:nvSpPr>
        <p:spPr>
          <a:xfrm>
            <a:off x="901144" y="2399617"/>
            <a:ext cx="10748653" cy="523220"/>
          </a:xfrm>
          <a:prstGeom prst="rect">
            <a:avLst/>
          </a:prstGeom>
        </p:spPr>
        <p:txBody>
          <a:bodyPr wrap="square">
            <a:spAutoFit/>
          </a:bodyPr>
          <a:lstStyle/>
          <a:p>
            <a:r>
              <a:rPr lang="en-US" sz="2800" dirty="0">
                <a:latin typeface="Franklin Gothic Book" panose="020B0503020102020204" pitchFamily="34" charset="0"/>
              </a:rPr>
              <a:t>Pre-death: Estate </a:t>
            </a:r>
            <a:r>
              <a:rPr lang="en-US" sz="2800" dirty="0" smtClean="0">
                <a:latin typeface="Franklin Gothic Book" panose="020B0503020102020204" pitchFamily="34" charset="0"/>
              </a:rPr>
              <a:t>freeze &amp; </a:t>
            </a:r>
            <a:r>
              <a:rPr lang="en-US" sz="2800" dirty="0">
                <a:latin typeface="Franklin Gothic Book" panose="020B0503020102020204" pitchFamily="34" charset="0"/>
              </a:rPr>
              <a:t>insurance.</a:t>
            </a:r>
          </a:p>
        </p:txBody>
      </p:sp>
      <p:sp>
        <p:nvSpPr>
          <p:cNvPr id="4" name="Rectangle 3"/>
          <p:cNvSpPr/>
          <p:nvPr/>
        </p:nvSpPr>
        <p:spPr>
          <a:xfrm>
            <a:off x="925000" y="1569776"/>
            <a:ext cx="6045629"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Planning to reduce tax on death:</a:t>
            </a:r>
            <a:endParaRPr lang="en-US" sz="3200" dirty="0">
              <a:latin typeface="Franklin Gothic Demi" panose="020B0703020102020204" pitchFamily="34" charset="0"/>
            </a:endParaRPr>
          </a:p>
        </p:txBody>
      </p:sp>
      <p:sp>
        <p:nvSpPr>
          <p:cNvPr id="6" name="Rectangle 5"/>
          <p:cNvSpPr/>
          <p:nvPr/>
        </p:nvSpPr>
        <p:spPr>
          <a:xfrm>
            <a:off x="925000" y="3598743"/>
            <a:ext cx="10724798" cy="830997"/>
          </a:xfrm>
          <a:prstGeom prst="rect">
            <a:avLst/>
          </a:prstGeom>
        </p:spPr>
        <p:txBody>
          <a:bodyPr wrap="square">
            <a:spAutoFit/>
          </a:bodyPr>
          <a:lstStyle/>
          <a:p>
            <a:endParaRPr lang="en-US" sz="2000" dirty="0"/>
          </a:p>
          <a:p>
            <a:r>
              <a:rPr lang="en-US" sz="2800" dirty="0">
                <a:latin typeface="Franklin Gothic Book" panose="020B0503020102020204" pitchFamily="34" charset="0"/>
              </a:rPr>
              <a:t>Post-mortem: Gifts to charity by estate.</a:t>
            </a:r>
          </a:p>
        </p:txBody>
      </p:sp>
      <p:sp>
        <p:nvSpPr>
          <p:cNvPr id="9" name="Rectangle 8"/>
          <p:cNvSpPr/>
          <p:nvPr/>
        </p:nvSpPr>
        <p:spPr>
          <a:xfrm>
            <a:off x="901144" y="3167903"/>
            <a:ext cx="10724797" cy="523220"/>
          </a:xfrm>
          <a:prstGeom prst="rect">
            <a:avLst/>
          </a:prstGeom>
        </p:spPr>
        <p:txBody>
          <a:bodyPr wrap="square">
            <a:spAutoFit/>
          </a:bodyPr>
          <a:lstStyle/>
          <a:p>
            <a:r>
              <a:rPr lang="en-US" sz="2800" dirty="0">
                <a:latin typeface="Franklin Gothic Book" panose="020B0503020102020204" pitchFamily="34" charset="0"/>
              </a:rPr>
              <a:t>Testamentary: Bequests to </a:t>
            </a:r>
            <a:r>
              <a:rPr lang="en-US" sz="2800" dirty="0" smtClean="0">
                <a:latin typeface="Franklin Gothic Book" panose="020B0503020102020204" pitchFamily="34" charset="0"/>
              </a:rPr>
              <a:t>spouse/spousal trust &amp; </a:t>
            </a:r>
            <a:r>
              <a:rPr lang="en-US" sz="2800" dirty="0">
                <a:latin typeface="Franklin Gothic Book" panose="020B0503020102020204" pitchFamily="34" charset="0"/>
              </a:rPr>
              <a:t>gifts to charity.</a:t>
            </a:r>
          </a:p>
        </p:txBody>
      </p:sp>
      <p:pic>
        <p:nvPicPr>
          <p:cNvPr id="8" name="Picture 7" descr="Give a donation – Craigieburn Trail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1880" y="3936189"/>
            <a:ext cx="2346520" cy="2200075"/>
          </a:xfrm>
          <a:prstGeom prst="rect">
            <a:avLst/>
          </a:prstGeom>
        </p:spPr>
      </p:pic>
    </p:spTree>
    <p:extLst>
      <p:ext uri="{BB962C8B-B14F-4D97-AF65-F5344CB8AC3E}">
        <p14:creationId xmlns:p14="http://schemas.microsoft.com/office/powerpoint/2010/main" val="1637741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3313042" y="472805"/>
            <a:ext cx="5160396" cy="553998"/>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ctr">
              <a:defRPr sz="1800"/>
            </a:pPr>
            <a:r>
              <a:rPr lang="en-US" sz="3600" b="1" cap="all" dirty="0" smtClean="0">
                <a:solidFill>
                  <a:srgbClr val="3EC1BE"/>
                </a:solidFill>
                <a:latin typeface="Franklin Gothic Demi" panose="020B0703020102020204" pitchFamily="34" charset="0"/>
                <a:ea typeface="Century Gothic"/>
                <a:cs typeface="Century Gothic"/>
                <a:sym typeface="Century Gothic"/>
              </a:rPr>
              <a:t>Taxation on death</a:t>
            </a: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3" name="Rectangle 2"/>
          <p:cNvSpPr/>
          <p:nvPr/>
        </p:nvSpPr>
        <p:spPr>
          <a:xfrm>
            <a:off x="901144" y="2399617"/>
            <a:ext cx="10748653" cy="954107"/>
          </a:xfrm>
          <a:prstGeom prst="rect">
            <a:avLst/>
          </a:prstGeom>
        </p:spPr>
        <p:txBody>
          <a:bodyPr wrap="square">
            <a:spAutoFit/>
          </a:bodyPr>
          <a:lstStyle/>
          <a:p>
            <a:r>
              <a:rPr lang="en-US" sz="2800" dirty="0" smtClean="0">
                <a:latin typeface="Franklin Gothic Book" panose="020B0503020102020204" pitchFamily="34" charset="0"/>
              </a:rPr>
              <a:t>Deemed disposition at cost so that no gain or loss is realized.</a:t>
            </a:r>
          </a:p>
          <a:p>
            <a:endParaRPr lang="en-US" sz="2800" dirty="0">
              <a:latin typeface="Franklin Gothic Book" panose="020B0503020102020204" pitchFamily="34" charset="0"/>
            </a:endParaRPr>
          </a:p>
        </p:txBody>
      </p:sp>
      <p:sp>
        <p:nvSpPr>
          <p:cNvPr id="4" name="Rectangle 3"/>
          <p:cNvSpPr/>
          <p:nvPr/>
        </p:nvSpPr>
        <p:spPr>
          <a:xfrm>
            <a:off x="925000" y="1569776"/>
            <a:ext cx="5162375"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Rollovers between spouses:</a:t>
            </a:r>
            <a:endParaRPr lang="en-US" sz="3200" dirty="0">
              <a:latin typeface="Franklin Gothic Demi" panose="020B0703020102020204" pitchFamily="34" charset="0"/>
            </a:endParaRPr>
          </a:p>
        </p:txBody>
      </p:sp>
      <p:sp>
        <p:nvSpPr>
          <p:cNvPr id="6" name="Rectangle 5"/>
          <p:cNvSpPr/>
          <p:nvPr/>
        </p:nvSpPr>
        <p:spPr>
          <a:xfrm>
            <a:off x="925000" y="4311549"/>
            <a:ext cx="10724798" cy="830997"/>
          </a:xfrm>
          <a:prstGeom prst="rect">
            <a:avLst/>
          </a:prstGeom>
        </p:spPr>
        <p:txBody>
          <a:bodyPr wrap="square">
            <a:spAutoFit/>
          </a:bodyPr>
          <a:lstStyle/>
          <a:p>
            <a:endParaRPr lang="en-US" sz="2000" dirty="0" smtClean="0"/>
          </a:p>
          <a:p>
            <a:r>
              <a:rPr lang="en-US" sz="2800" dirty="0" smtClean="0">
                <a:latin typeface="Franklin Gothic Book" panose="020B0503020102020204" pitchFamily="34" charset="0"/>
              </a:rPr>
              <a:t>Tax payable by spousal trust on death of surviving spouse.</a:t>
            </a:r>
            <a:endParaRPr lang="en-US" sz="2800" dirty="0">
              <a:latin typeface="Franklin Gothic Book" panose="020B0503020102020204" pitchFamily="34" charset="0"/>
            </a:endParaRPr>
          </a:p>
        </p:txBody>
      </p:sp>
      <p:sp>
        <p:nvSpPr>
          <p:cNvPr id="9" name="Rectangle 8"/>
          <p:cNvSpPr/>
          <p:nvPr/>
        </p:nvSpPr>
        <p:spPr>
          <a:xfrm>
            <a:off x="924999" y="3064966"/>
            <a:ext cx="10724797" cy="1384995"/>
          </a:xfrm>
          <a:prstGeom prst="rect">
            <a:avLst/>
          </a:prstGeom>
        </p:spPr>
        <p:txBody>
          <a:bodyPr wrap="square">
            <a:spAutoFit/>
          </a:bodyPr>
          <a:lstStyle/>
          <a:p>
            <a:r>
              <a:rPr lang="en-US" sz="2800" dirty="0" smtClean="0">
                <a:latin typeface="Franklin Gothic Book" panose="020B0503020102020204" pitchFamily="34" charset="0"/>
              </a:rPr>
              <a:t>*Unless* deceased’s legal representative elects (on an asset by asset basis) to realize certain gains (e.g. where deceased has unused losses or donations).</a:t>
            </a:r>
            <a:endParaRPr lang="en-US" sz="2800" dirty="0">
              <a:latin typeface="Franklin Gothic Book" panose="020B0503020102020204" pitchFamily="34" charset="0"/>
            </a:endParaRPr>
          </a:p>
        </p:txBody>
      </p:sp>
      <p:sp>
        <p:nvSpPr>
          <p:cNvPr id="7" name="Rectangle 6"/>
          <p:cNvSpPr/>
          <p:nvPr/>
        </p:nvSpPr>
        <p:spPr>
          <a:xfrm>
            <a:off x="901144" y="5139711"/>
            <a:ext cx="10724798" cy="830997"/>
          </a:xfrm>
          <a:prstGeom prst="rect">
            <a:avLst/>
          </a:prstGeom>
        </p:spPr>
        <p:txBody>
          <a:bodyPr wrap="square">
            <a:spAutoFit/>
          </a:bodyPr>
          <a:lstStyle/>
          <a:p>
            <a:endParaRPr lang="en-US" sz="2000" dirty="0" smtClean="0"/>
          </a:p>
          <a:p>
            <a:r>
              <a:rPr lang="en-US" sz="2800" dirty="0">
                <a:latin typeface="Franklin Gothic Book" panose="020B0503020102020204" pitchFamily="34" charset="0"/>
              </a:rPr>
              <a:t>Can choose to pay tax on RRSPs or RRIFs.</a:t>
            </a:r>
          </a:p>
        </p:txBody>
      </p:sp>
    </p:spTree>
    <p:extLst>
      <p:ext uri="{BB962C8B-B14F-4D97-AF65-F5344CB8AC3E}">
        <p14:creationId xmlns:p14="http://schemas.microsoft.com/office/powerpoint/2010/main" val="29374133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010398" cy="553998"/>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lvl="0" algn="ctr">
              <a:defRPr sz="1800"/>
            </a:pPr>
            <a:r>
              <a:rPr lang="en-US" sz="3600" b="1" cap="all" dirty="0" smtClean="0">
                <a:solidFill>
                  <a:srgbClr val="3EC1BE"/>
                </a:solidFill>
                <a:latin typeface="Franklin Gothic Demi" panose="020B0703020102020204" pitchFamily="34" charset="0"/>
                <a:ea typeface="Century Gothic"/>
                <a:cs typeface="Century Gothic"/>
                <a:sym typeface="Century Gothic"/>
              </a:rPr>
              <a:t>Donations on death pre 2016</a:t>
            </a: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3" name="Rectangle 2"/>
          <p:cNvSpPr/>
          <p:nvPr/>
        </p:nvSpPr>
        <p:spPr>
          <a:xfrm>
            <a:off x="901144" y="1622377"/>
            <a:ext cx="10748653" cy="954107"/>
          </a:xfrm>
          <a:prstGeom prst="rect">
            <a:avLst/>
          </a:prstGeom>
        </p:spPr>
        <p:txBody>
          <a:bodyPr wrap="square">
            <a:spAutoFit/>
          </a:bodyPr>
          <a:lstStyle/>
          <a:p>
            <a:r>
              <a:rPr lang="en-US" sz="2800" dirty="0">
                <a:latin typeface="Franklin Gothic Book" panose="020B0503020102020204" pitchFamily="34" charset="0"/>
              </a:rPr>
              <a:t>Donations by will could be used on the deceased’s final return or on the return for the year prior to death.</a:t>
            </a:r>
          </a:p>
        </p:txBody>
      </p:sp>
      <p:sp>
        <p:nvSpPr>
          <p:cNvPr id="6" name="Rectangle 5"/>
          <p:cNvSpPr/>
          <p:nvPr/>
        </p:nvSpPr>
        <p:spPr>
          <a:xfrm>
            <a:off x="925000" y="3112669"/>
            <a:ext cx="10724798" cy="830997"/>
          </a:xfrm>
          <a:prstGeom prst="rect">
            <a:avLst/>
          </a:prstGeom>
        </p:spPr>
        <p:txBody>
          <a:bodyPr wrap="square">
            <a:spAutoFit/>
          </a:bodyPr>
          <a:lstStyle/>
          <a:p>
            <a:endParaRPr lang="en-US" sz="2000" dirty="0" smtClean="0"/>
          </a:p>
          <a:p>
            <a:r>
              <a:rPr lang="en-US" sz="2800" dirty="0">
                <a:latin typeface="Franklin Gothic Book" panose="020B0503020102020204" pitchFamily="34" charset="0"/>
              </a:rPr>
              <a:t>Donation receipt based on </a:t>
            </a:r>
            <a:r>
              <a:rPr lang="en-US" sz="2800" dirty="0" smtClean="0">
                <a:latin typeface="Franklin Gothic Book" panose="020B0503020102020204" pitchFamily="34" charset="0"/>
              </a:rPr>
              <a:t>FMV of </a:t>
            </a:r>
            <a:r>
              <a:rPr lang="en-US" sz="2800" dirty="0">
                <a:latin typeface="Franklin Gothic Book" panose="020B0503020102020204" pitchFamily="34" charset="0"/>
              </a:rPr>
              <a:t>the property at the date of death.</a:t>
            </a:r>
          </a:p>
        </p:txBody>
      </p:sp>
      <p:sp>
        <p:nvSpPr>
          <p:cNvPr id="9" name="Rectangle 8"/>
          <p:cNvSpPr/>
          <p:nvPr/>
        </p:nvSpPr>
        <p:spPr>
          <a:xfrm>
            <a:off x="901144" y="2686928"/>
            <a:ext cx="10724797" cy="523220"/>
          </a:xfrm>
          <a:prstGeom prst="rect">
            <a:avLst/>
          </a:prstGeom>
        </p:spPr>
        <p:txBody>
          <a:bodyPr wrap="square">
            <a:spAutoFit/>
          </a:bodyPr>
          <a:lstStyle/>
          <a:p>
            <a:r>
              <a:rPr lang="en-US" sz="2800" dirty="0">
                <a:latin typeface="Franklin Gothic Book" panose="020B0503020102020204" pitchFamily="34" charset="0"/>
              </a:rPr>
              <a:t>Donation limit up to 100% of net </a:t>
            </a:r>
            <a:r>
              <a:rPr lang="en-US" sz="2800" dirty="0" smtClean="0">
                <a:latin typeface="Franklin Gothic Book" panose="020B0503020102020204" pitchFamily="34" charset="0"/>
              </a:rPr>
              <a:t>income.</a:t>
            </a:r>
            <a:endParaRPr lang="en-US" sz="2800" dirty="0">
              <a:latin typeface="Franklin Gothic Book" panose="020B0503020102020204" pitchFamily="34" charset="0"/>
            </a:endParaRPr>
          </a:p>
        </p:txBody>
      </p:sp>
      <p:pic>
        <p:nvPicPr>
          <p:cNvPr id="12" name="Picture 11" descr="Donation - Wooden Tile Image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1280" y="4135120"/>
            <a:ext cx="6400800" cy="2309355"/>
          </a:xfrm>
          <a:prstGeom prst="rect">
            <a:avLst/>
          </a:prstGeom>
        </p:spPr>
      </p:pic>
    </p:spTree>
    <p:extLst>
      <p:ext uri="{BB962C8B-B14F-4D97-AF65-F5344CB8AC3E}">
        <p14:creationId xmlns:p14="http://schemas.microsoft.com/office/powerpoint/2010/main" val="28871353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010398"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smtClean="0">
                <a:solidFill>
                  <a:srgbClr val="3EC1BE"/>
                </a:solidFill>
                <a:latin typeface="Franklin Gothic Demi" panose="020B0703020102020204" pitchFamily="34" charset="0"/>
                <a:ea typeface="Century Gothic"/>
                <a:cs typeface="Century Gothic"/>
              </a:rPr>
              <a:t>DONATIONS </a:t>
            </a:r>
            <a:r>
              <a:rPr lang="en-US" sz="3600" b="1" cap="all" dirty="0">
                <a:solidFill>
                  <a:srgbClr val="3EC1BE"/>
                </a:solidFill>
                <a:latin typeface="Franklin Gothic Demi" panose="020B0703020102020204" pitchFamily="34" charset="0"/>
                <a:ea typeface="Century Gothic"/>
                <a:cs typeface="Century Gothic"/>
              </a:rPr>
              <a:t>ON DEATH </a:t>
            </a:r>
            <a:r>
              <a:rPr lang="en-US" sz="3600" b="1" cap="all" dirty="0" smtClean="0">
                <a:solidFill>
                  <a:srgbClr val="3EC1BE"/>
                </a:solidFill>
                <a:latin typeface="Franklin Gothic Demi" panose="020B0703020102020204" pitchFamily="34" charset="0"/>
                <a:ea typeface="Century Gothic"/>
                <a:cs typeface="Century Gothic"/>
              </a:rPr>
              <a:t>POST 2015</a:t>
            </a:r>
            <a:endParaRPr lang="en-US" sz="3600" b="1" cap="all" dirty="0">
              <a:solidFill>
                <a:srgbClr val="3EC1BE"/>
              </a:solidFill>
              <a:latin typeface="Franklin Gothic Demi" panose="020B0703020102020204" pitchFamily="34" charset="0"/>
              <a:ea typeface="Century Gothic"/>
              <a:cs typeface="Century Gothic"/>
            </a:endParaRP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7" name="Rectangle 6"/>
          <p:cNvSpPr/>
          <p:nvPr/>
        </p:nvSpPr>
        <p:spPr>
          <a:xfrm>
            <a:off x="925000" y="1569776"/>
            <a:ext cx="5395260"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Graduated Rate Estate (GRE)</a:t>
            </a:r>
            <a:endParaRPr lang="en-US" sz="3200" dirty="0">
              <a:latin typeface="Franklin Gothic Demi" panose="020B0703020102020204" pitchFamily="34" charset="0"/>
            </a:endParaRPr>
          </a:p>
        </p:txBody>
      </p:sp>
      <p:sp>
        <p:nvSpPr>
          <p:cNvPr id="8" name="Rectangle 7"/>
          <p:cNvSpPr/>
          <p:nvPr/>
        </p:nvSpPr>
        <p:spPr>
          <a:xfrm>
            <a:off x="901144" y="2316088"/>
            <a:ext cx="10724797" cy="3877985"/>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Estate </a:t>
            </a:r>
            <a:r>
              <a:rPr lang="en-US" sz="2800" dirty="0">
                <a:latin typeface="Franklin Gothic Book" panose="020B0503020102020204" pitchFamily="34" charset="0"/>
              </a:rPr>
              <a:t>arising on and as a consequence of an individual’s death;</a:t>
            </a: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Not </a:t>
            </a:r>
            <a:r>
              <a:rPr lang="en-US" sz="2800" dirty="0">
                <a:latin typeface="Franklin Gothic Book" panose="020B0503020102020204" pitchFamily="34" charset="0"/>
              </a:rPr>
              <a:t>a trust, but satisfies conditions </a:t>
            </a:r>
            <a:r>
              <a:rPr lang="en-US" sz="2800" dirty="0" smtClean="0">
                <a:latin typeface="Franklin Gothic Book" panose="020B0503020102020204" pitchFamily="34" charset="0"/>
              </a:rPr>
              <a:t>in </a:t>
            </a:r>
            <a:r>
              <a:rPr lang="en-US" sz="2800" dirty="0">
                <a:latin typeface="Franklin Gothic Book" panose="020B0503020102020204" pitchFamily="34" charset="0"/>
              </a:rPr>
              <a:t>The Income Tax Act for a testamentary trust;</a:t>
            </a: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Not </a:t>
            </a:r>
            <a:r>
              <a:rPr lang="en-US" sz="2800" dirty="0">
                <a:latin typeface="Franklin Gothic Book" panose="020B0503020102020204" pitchFamily="34" charset="0"/>
              </a:rPr>
              <a:t>more than </a:t>
            </a:r>
            <a:r>
              <a:rPr lang="en-US" sz="2800" u="sng" dirty="0">
                <a:latin typeface="Franklin Gothic Book" panose="020B0503020102020204" pitchFamily="34" charset="0"/>
              </a:rPr>
              <a:t>36 months</a:t>
            </a:r>
            <a:r>
              <a:rPr lang="en-US" sz="2800" dirty="0">
                <a:latin typeface="Franklin Gothic Book" panose="020B0503020102020204" pitchFamily="34" charset="0"/>
              </a:rPr>
              <a:t> have passed since the date of </a:t>
            </a:r>
            <a:r>
              <a:rPr lang="en-US" sz="2800" dirty="0" smtClean="0">
                <a:latin typeface="Franklin Gothic Book" panose="020B0503020102020204" pitchFamily="34" charset="0"/>
              </a:rPr>
              <a:t>death;</a:t>
            </a: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Deceased’s </a:t>
            </a:r>
            <a:r>
              <a:rPr lang="en-US" sz="2800" dirty="0">
                <a:latin typeface="Franklin Gothic Book" panose="020B0503020102020204" pitchFamily="34" charset="0"/>
              </a:rPr>
              <a:t>SIN is shown on the estate’s tax </a:t>
            </a:r>
            <a:r>
              <a:rPr lang="en-US" sz="2800" dirty="0" smtClean="0">
                <a:latin typeface="Franklin Gothic Book" panose="020B0503020102020204" pitchFamily="34" charset="0"/>
              </a:rPr>
              <a:t>return;</a:t>
            </a: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Designates </a:t>
            </a:r>
            <a:r>
              <a:rPr lang="en-US" sz="2800" dirty="0">
                <a:latin typeface="Franklin Gothic Book" panose="020B0503020102020204" pitchFamily="34" charset="0"/>
              </a:rPr>
              <a:t>itself as a GRE on its first tax return; </a:t>
            </a:r>
            <a:r>
              <a:rPr lang="en-US" sz="2800" dirty="0" smtClean="0">
                <a:latin typeface="Franklin Gothic Book" panose="020B0503020102020204" pitchFamily="34" charset="0"/>
              </a:rPr>
              <a:t>and</a:t>
            </a: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No </a:t>
            </a:r>
            <a:r>
              <a:rPr lang="en-US" sz="2800" dirty="0">
                <a:latin typeface="Franklin Gothic Book" panose="020B0503020102020204" pitchFamily="34" charset="0"/>
              </a:rPr>
              <a:t>other estate of the individual is designated as a GRE</a:t>
            </a:r>
            <a:endParaRPr lang="en-US" sz="4000" dirty="0">
              <a:latin typeface="Franklin Gothic Book" panose="020B0503020102020204" pitchFamily="34" charset="0"/>
            </a:endParaRPr>
          </a:p>
        </p:txBody>
      </p:sp>
    </p:spTree>
    <p:extLst>
      <p:ext uri="{BB962C8B-B14F-4D97-AF65-F5344CB8AC3E}">
        <p14:creationId xmlns:p14="http://schemas.microsoft.com/office/powerpoint/2010/main" val="16845642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55"/>
          <p:cNvSpPr/>
          <p:nvPr/>
        </p:nvSpPr>
        <p:spPr>
          <a:xfrm>
            <a:off x="2346960" y="472805"/>
            <a:ext cx="7010398" cy="1107996"/>
          </a:xfrm>
          <a:prstGeom prst="rect">
            <a:avLst/>
          </a:prstGeom>
          <a:ln w="254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3600" b="1" cap="all" dirty="0" smtClean="0">
                <a:solidFill>
                  <a:srgbClr val="3EC1BE"/>
                </a:solidFill>
                <a:latin typeface="Franklin Gothic Demi" panose="020B0703020102020204" pitchFamily="34" charset="0"/>
                <a:ea typeface="Century Gothic"/>
                <a:cs typeface="Century Gothic"/>
              </a:rPr>
              <a:t>DONATIONS </a:t>
            </a:r>
            <a:r>
              <a:rPr lang="en-US" sz="3600" b="1" cap="all" dirty="0">
                <a:solidFill>
                  <a:srgbClr val="3EC1BE"/>
                </a:solidFill>
                <a:latin typeface="Franklin Gothic Demi" panose="020B0703020102020204" pitchFamily="34" charset="0"/>
                <a:ea typeface="Century Gothic"/>
                <a:cs typeface="Century Gothic"/>
              </a:rPr>
              <a:t>ON DEATH </a:t>
            </a:r>
            <a:r>
              <a:rPr lang="en-US" sz="3600" b="1" cap="all" dirty="0" smtClean="0">
                <a:solidFill>
                  <a:srgbClr val="3EC1BE"/>
                </a:solidFill>
                <a:latin typeface="Franklin Gothic Demi" panose="020B0703020102020204" pitchFamily="34" charset="0"/>
                <a:ea typeface="Century Gothic"/>
                <a:cs typeface="Century Gothic"/>
              </a:rPr>
              <a:t>POST 2015</a:t>
            </a:r>
            <a:endParaRPr lang="en-US" sz="3600" b="1" cap="all" dirty="0">
              <a:solidFill>
                <a:srgbClr val="3EC1BE"/>
              </a:solidFill>
              <a:latin typeface="Franklin Gothic Demi" panose="020B0703020102020204" pitchFamily="34" charset="0"/>
              <a:ea typeface="Century Gothic"/>
              <a:cs typeface="Century Gothic"/>
            </a:endParaRPr>
          </a:p>
          <a:p>
            <a:pPr lvl="0" algn="ctr">
              <a:defRPr sz="1800"/>
            </a:pPr>
            <a:endParaRPr sz="3600" b="1" cap="all" dirty="0">
              <a:solidFill>
                <a:srgbClr val="32404B"/>
              </a:solidFill>
              <a:latin typeface="Franklin Gothic Demi" panose="020B0703020102020204" pitchFamily="34" charset="0"/>
              <a:ea typeface="Century Gothic"/>
              <a:cs typeface="Century Gothic"/>
              <a:sym typeface="Century Gothic"/>
            </a:endParaRPr>
          </a:p>
        </p:txBody>
      </p:sp>
      <p:sp>
        <p:nvSpPr>
          <p:cNvPr id="7" name="Rectangle 6"/>
          <p:cNvSpPr/>
          <p:nvPr/>
        </p:nvSpPr>
        <p:spPr>
          <a:xfrm>
            <a:off x="925000" y="1569776"/>
            <a:ext cx="3464410" cy="584775"/>
          </a:xfrm>
          <a:prstGeom prst="rect">
            <a:avLst/>
          </a:prstGeom>
        </p:spPr>
        <p:txBody>
          <a:bodyPr wrap="none">
            <a:spAutoFit/>
          </a:bodyPr>
          <a:lstStyle/>
          <a:p>
            <a:r>
              <a:rPr lang="en-US" sz="3200" dirty="0" smtClean="0">
                <a:solidFill>
                  <a:schemeClr val="bg2">
                    <a:lumMod val="25000"/>
                  </a:schemeClr>
                </a:solidFill>
                <a:latin typeface="Franklin Gothic Demi" panose="020B0703020102020204" pitchFamily="34" charset="0"/>
              </a:rPr>
              <a:t>Benefits of a GRE</a:t>
            </a:r>
            <a:endParaRPr lang="en-US" sz="3200" dirty="0">
              <a:latin typeface="Franklin Gothic Demi" panose="020B0703020102020204" pitchFamily="34" charset="0"/>
            </a:endParaRPr>
          </a:p>
        </p:txBody>
      </p:sp>
      <p:sp>
        <p:nvSpPr>
          <p:cNvPr id="8" name="Rectangle 7"/>
          <p:cNvSpPr/>
          <p:nvPr/>
        </p:nvSpPr>
        <p:spPr>
          <a:xfrm>
            <a:off x="901144" y="2224648"/>
            <a:ext cx="10724797" cy="4031873"/>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Graduated </a:t>
            </a:r>
            <a:r>
              <a:rPr lang="en-US" sz="2800" dirty="0">
                <a:latin typeface="Franklin Gothic Book" panose="020B0503020102020204" pitchFamily="34" charset="0"/>
              </a:rPr>
              <a:t>tax rates.</a:t>
            </a:r>
          </a:p>
          <a:p>
            <a:pPr marL="285750" indent="-285750">
              <a:spcBef>
                <a:spcPts val="600"/>
              </a:spcBef>
              <a:spcAft>
                <a:spcPts val="600"/>
              </a:spcAft>
              <a:buFont typeface="Arial" panose="020B0604020202020204" pitchFamily="34" charset="0"/>
              <a:buChar char="•"/>
            </a:pPr>
            <a:r>
              <a:rPr lang="en-US" sz="2800" dirty="0">
                <a:latin typeface="Franklin Gothic Book" panose="020B0503020102020204" pitchFamily="34" charset="0"/>
              </a:rPr>
              <a:t>No obligation to make instalments.</a:t>
            </a:r>
          </a:p>
          <a:p>
            <a:pPr marL="285750" indent="-285750">
              <a:spcBef>
                <a:spcPts val="600"/>
              </a:spcBef>
              <a:spcAft>
                <a:spcPts val="600"/>
              </a:spcAft>
              <a:buFont typeface="Arial" panose="020B0604020202020204" pitchFamily="34" charset="0"/>
              <a:buChar char="•"/>
            </a:pPr>
            <a:r>
              <a:rPr lang="en-US" sz="2800" dirty="0">
                <a:latin typeface="Franklin Gothic Book" panose="020B0503020102020204" pitchFamily="34" charset="0"/>
              </a:rPr>
              <a:t>Certain exemptions for minimum tax and Part XII.2 tax.</a:t>
            </a:r>
          </a:p>
          <a:p>
            <a:pPr marL="285750" indent="-285750">
              <a:spcBef>
                <a:spcPts val="600"/>
              </a:spcBef>
              <a:spcAft>
                <a:spcPts val="600"/>
              </a:spcAft>
              <a:buFont typeface="Arial" panose="020B0604020202020204" pitchFamily="34" charset="0"/>
              <a:buChar char="•"/>
            </a:pPr>
            <a:r>
              <a:rPr lang="en-US" sz="2800" dirty="0">
                <a:latin typeface="Franklin Gothic Book" panose="020B0503020102020204" pitchFamily="34" charset="0"/>
              </a:rPr>
              <a:t>May allocate investment tax credits to beneficiaries.</a:t>
            </a:r>
          </a:p>
          <a:p>
            <a:pPr marL="285750" indent="-285750">
              <a:spcBef>
                <a:spcPts val="600"/>
              </a:spcBef>
              <a:spcAft>
                <a:spcPts val="600"/>
              </a:spcAft>
              <a:buFont typeface="Arial" panose="020B0604020202020204" pitchFamily="34" charset="0"/>
              <a:buChar char="•"/>
            </a:pPr>
            <a:r>
              <a:rPr lang="en-US" sz="2800" dirty="0" smtClean="0">
                <a:latin typeface="Franklin Gothic Book" panose="020B0503020102020204" pitchFamily="34" charset="0"/>
              </a:rPr>
              <a:t>Take advantage </a:t>
            </a:r>
            <a:r>
              <a:rPr lang="en-US" sz="2800" dirty="0">
                <a:latin typeface="Franklin Gothic Book" panose="020B0503020102020204" pitchFamily="34" charset="0"/>
              </a:rPr>
              <a:t>of tax planning strategies to avoid double </a:t>
            </a:r>
            <a:r>
              <a:rPr lang="en-US" sz="2800" dirty="0" smtClean="0">
                <a:latin typeface="Franklin Gothic Book" panose="020B0503020102020204" pitchFamily="34" charset="0"/>
              </a:rPr>
              <a:t>taxation.</a:t>
            </a:r>
            <a:endParaRPr lang="en-US" sz="2800" dirty="0">
              <a:latin typeface="Franklin Gothic Book" panose="020B0503020102020204" pitchFamily="34" charset="0"/>
            </a:endParaRPr>
          </a:p>
          <a:p>
            <a:pPr marL="285750" indent="-285750">
              <a:spcBef>
                <a:spcPts val="600"/>
              </a:spcBef>
              <a:spcAft>
                <a:spcPts val="600"/>
              </a:spcAft>
              <a:buFont typeface="Arial" panose="020B0604020202020204" pitchFamily="34" charset="0"/>
              <a:buChar char="•"/>
            </a:pPr>
            <a:r>
              <a:rPr lang="en-US" sz="2800" dirty="0">
                <a:latin typeface="Franklin Gothic Book" panose="020B0503020102020204" pitchFamily="34" charset="0"/>
              </a:rPr>
              <a:t>Extended time period to file a Notice of Objection.</a:t>
            </a:r>
          </a:p>
          <a:p>
            <a:pPr marL="285750" indent="-285750">
              <a:spcBef>
                <a:spcPts val="600"/>
              </a:spcBef>
              <a:spcAft>
                <a:spcPts val="600"/>
              </a:spcAft>
              <a:buFont typeface="Arial" panose="020B0604020202020204" pitchFamily="34" charset="0"/>
              <a:buChar char="•"/>
            </a:pPr>
            <a:r>
              <a:rPr lang="en-US" sz="2800" dirty="0">
                <a:latin typeface="Franklin Gothic Book" panose="020B0503020102020204" pitchFamily="34" charset="0"/>
              </a:rPr>
              <a:t>Greater flexibility on the use of charitable donation credits.</a:t>
            </a:r>
          </a:p>
        </p:txBody>
      </p:sp>
    </p:spTree>
    <p:extLst>
      <p:ext uri="{BB962C8B-B14F-4D97-AF65-F5344CB8AC3E}">
        <p14:creationId xmlns:p14="http://schemas.microsoft.com/office/powerpoint/2010/main" val="23056380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CF Presentation Template.potm" id="{0CE3E152-96B1-4582-A4A1-02DAEE3D3EFA}" vid="{81453452-E683-4ACE-AE67-9106FDB9995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1531</Words>
  <Application>Microsoft Office PowerPoint</Application>
  <PresentationFormat>Widescreen</PresentationFormat>
  <Paragraphs>145</Paragraphs>
  <Slides>20</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Calibri</vt:lpstr>
      <vt:lpstr>Calibri Light</vt:lpstr>
      <vt:lpstr>Century Gothic</vt:lpstr>
      <vt:lpstr>Franklin Gothic Book</vt:lpstr>
      <vt:lpstr>Franklin Gothic Demi</vt:lpstr>
      <vt:lpstr>Office Theme</vt:lpstr>
      <vt:lpstr>1_Office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Joshua Rubin</dc:creator>
  <cp:lastModifiedBy>Joshua Rubin</cp:lastModifiedBy>
  <cp:revision>48</cp:revision>
  <dcterms:created xsi:type="dcterms:W3CDTF">2020-02-26T17:35:45Z</dcterms:created>
  <dcterms:modified xsi:type="dcterms:W3CDTF">2020-12-18T15:41:35Z</dcterms:modified>
</cp:coreProperties>
</file>