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0"/>
  </p:notesMasterIdLst>
  <p:sldIdLst>
    <p:sldId id="257" r:id="rId2"/>
    <p:sldId id="281" r:id="rId3"/>
    <p:sldId id="327" r:id="rId4"/>
    <p:sldId id="282" r:id="rId5"/>
    <p:sldId id="298" r:id="rId6"/>
    <p:sldId id="283" r:id="rId7"/>
    <p:sldId id="284" r:id="rId8"/>
    <p:sldId id="285" r:id="rId9"/>
    <p:sldId id="288" r:id="rId10"/>
    <p:sldId id="287" r:id="rId11"/>
    <p:sldId id="289" r:id="rId12"/>
    <p:sldId id="290" r:id="rId13"/>
    <p:sldId id="291" r:id="rId14"/>
    <p:sldId id="299" r:id="rId15"/>
    <p:sldId id="293" r:id="rId16"/>
    <p:sldId id="294" r:id="rId17"/>
    <p:sldId id="295" r:id="rId18"/>
    <p:sldId id="296" r:id="rId19"/>
    <p:sldId id="297" r:id="rId20"/>
    <p:sldId id="304" r:id="rId21"/>
    <p:sldId id="305" r:id="rId22"/>
    <p:sldId id="306" r:id="rId23"/>
    <p:sldId id="307" r:id="rId24"/>
    <p:sldId id="326" r:id="rId25"/>
    <p:sldId id="308" r:id="rId26"/>
    <p:sldId id="311" r:id="rId27"/>
    <p:sldId id="310" r:id="rId28"/>
    <p:sldId id="312" r:id="rId29"/>
    <p:sldId id="313" r:id="rId30"/>
    <p:sldId id="314" r:id="rId31"/>
    <p:sldId id="315" r:id="rId32"/>
    <p:sldId id="316" r:id="rId33"/>
    <p:sldId id="322" r:id="rId34"/>
    <p:sldId id="321" r:id="rId35"/>
    <p:sldId id="323" r:id="rId36"/>
    <p:sldId id="324" r:id="rId37"/>
    <p:sldId id="317" r:id="rId38"/>
    <p:sldId id="3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56" d="100"/>
          <a:sy n="56" d="100"/>
        </p:scale>
        <p:origin x="259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26" Type="http://schemas.openxmlformats.org/officeDocument/2006/relationships/slide" Target="slides/slide28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34" Type="http://schemas.openxmlformats.org/officeDocument/2006/relationships/slide" Target="slides/slide36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32" Type="http://schemas.openxmlformats.org/officeDocument/2006/relationships/slide" Target="slides/slide34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31" Type="http://schemas.openxmlformats.org/officeDocument/2006/relationships/slide" Target="slides/slide3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7F76B-B01C-4E06-BA45-CC62CFB4F4C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1405-B794-4C78-8FC9-33B13D08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F42F3-F10C-4D48-A9A9-9FD6D1B68F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29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3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235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22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0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62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5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5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57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5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0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1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29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2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F42F3-F10C-4D48-A9A9-9FD6D1B68F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3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98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47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66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140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10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53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924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25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54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94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725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7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6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40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2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8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F42F3-F10C-4D48-A9A9-9FD6D1B68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7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294188" cy="669085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Icon to Insert an Approved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76800" y="1391478"/>
            <a:ext cx="6732104" cy="1580322"/>
          </a:xfrm>
          <a:noFill/>
        </p:spPr>
        <p:txBody>
          <a:bodyPr lIns="91440" tIns="91440" rIns="91440" bIns="91440" anchor="b" anchorCtr="0">
            <a:no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accent1"/>
                </a:solidFill>
                <a:latin typeface="+mj-lt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1" y="3240160"/>
            <a:ext cx="6732104" cy="2315817"/>
          </a:xfrm>
          <a:noFill/>
          <a:ln>
            <a:noFill/>
          </a:ln>
        </p:spPr>
        <p:txBody>
          <a:bodyPr lIns="91440" tIns="91440" rIns="91440" bIns="91440" anchor="t" anchorCtr="0">
            <a:normAutofit/>
          </a:bodyPr>
          <a:lstStyle>
            <a:lvl1pPr marL="0" indent="0" algn="l">
              <a:lnSpc>
                <a:spcPct val="80000"/>
              </a:lnSpc>
              <a:buNone/>
              <a:defRPr sz="2400" b="0" i="0" cap="none" baseline="0">
                <a:solidFill>
                  <a:schemeClr val="bg1">
                    <a:lumMod val="50000"/>
                  </a:schemeClr>
                </a:solidFill>
                <a:latin typeface="+mj-lt"/>
                <a:ea typeface="Verdana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01572-4128-7C4A-8376-F739E8291841}"/>
              </a:ext>
            </a:extLst>
          </p:cNvPr>
          <p:cNvSpPr txBox="1"/>
          <p:nvPr userDrawn="1"/>
        </p:nvSpPr>
        <p:spPr>
          <a:xfrm>
            <a:off x="12410019" y="3"/>
            <a:ext cx="278553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Title Page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presentation subtitle can also be used for the date. If a subtitle is not needed, delete the text box.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Approved Photography is available on the Intranet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in the Brand Shop where MS Office Templates are hosted.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3959C-BAA4-8D4F-8282-40AE2ADBE870}"/>
              </a:ext>
            </a:extLst>
          </p:cNvPr>
          <p:cNvSpPr/>
          <p:nvPr/>
        </p:nvSpPr>
        <p:spPr>
          <a:xfrm>
            <a:off x="0" y="6762813"/>
            <a:ext cx="4293678" cy="1188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C1E30-1F94-7346-8EAF-38DDC4353066}"/>
              </a:ext>
            </a:extLst>
          </p:cNvPr>
          <p:cNvSpPr/>
          <p:nvPr/>
        </p:nvSpPr>
        <p:spPr>
          <a:xfrm>
            <a:off x="4375975" y="6762813"/>
            <a:ext cx="7816025" cy="11889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Brand theme colors ONLY.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Content should not extend beyond the green/blue line/footer.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Headline must be 36pt – shorten your title to fit in the space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provided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change colors of typography. Only incorporate colors labeled “theme colors” in graphs and charts.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Only use “Arial” as the font for all text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and never size under 16pt for presentations.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3959C-BAA4-8D4F-8282-40AE2ADBE870}"/>
              </a:ext>
            </a:extLst>
          </p:cNvPr>
          <p:cNvSpPr/>
          <p:nvPr/>
        </p:nvSpPr>
        <p:spPr>
          <a:xfrm>
            <a:off x="0" y="6762813"/>
            <a:ext cx="4293678" cy="1188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2C1E30-1F94-7346-8EAF-38DDC4353066}"/>
              </a:ext>
            </a:extLst>
          </p:cNvPr>
          <p:cNvSpPr/>
          <p:nvPr/>
        </p:nvSpPr>
        <p:spPr>
          <a:xfrm>
            <a:off x="4375975" y="6762813"/>
            <a:ext cx="7816025" cy="11889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C3959C-BAA4-8D4F-8282-40AE2ADBE870}"/>
              </a:ext>
            </a:extLst>
          </p:cNvPr>
          <p:cNvSpPr/>
          <p:nvPr userDrawn="1"/>
        </p:nvSpPr>
        <p:spPr>
          <a:xfrm>
            <a:off x="0" y="6762813"/>
            <a:ext cx="4293678" cy="1188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2C1E30-1F94-7346-8EAF-38DDC4353066}"/>
              </a:ext>
            </a:extLst>
          </p:cNvPr>
          <p:cNvSpPr/>
          <p:nvPr userDrawn="1"/>
        </p:nvSpPr>
        <p:spPr>
          <a:xfrm>
            <a:off x="4375975" y="6762813"/>
            <a:ext cx="7816025" cy="118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067ED-D68E-2A40-ACE8-D5AFFE9B4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0696" y="5954336"/>
            <a:ext cx="777444" cy="662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7D73C9-BBBD-B247-AD29-93158EEFFC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4547" y="6132385"/>
            <a:ext cx="1727360" cy="471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AEA9D0-808F-2A4A-93B2-70F48BBF39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869" y="5831423"/>
            <a:ext cx="788205" cy="7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5C9D51C3-137E-43D4-BC6C-26BF83E0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10018" y="-4296"/>
            <a:ext cx="278553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Blank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This layout should only be used for organizing content during and never to be used in a live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presentation.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0018" y="-4296"/>
            <a:ext cx="2785533" cy="3046988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Oversized Content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This layout is</a:t>
            </a:r>
            <a:r>
              <a:rPr lang="en-US" sz="180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to</a:t>
            </a:r>
            <a:r>
              <a:rPr lang="en-U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be used sparingly</a:t>
            </a:r>
            <a:r>
              <a:rPr lang="en-US" sz="180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as a last resort.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sng" baseline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u="sng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Never place content outside of the placeholder box – footer must always appear with proper margin space.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551" y="6264248"/>
            <a:ext cx="1291474" cy="354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11589026" cy="1315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Brand theme colors ONLY.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Content should not extend beyond the green/blue line/footer.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change colors of typography. Only incorporate colors labeled “theme colors” in graphs and charts.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Only use “Arial” as the font for all text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and never size under 16pt for presentations.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aseline="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4762"/>
            <a:ext cx="12192000" cy="6127481"/>
          </a:xfrm>
          <a:solidFill>
            <a:srgbClr val="E0E0E0"/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08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Video Layout-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669740"/>
          </a:xfrm>
          <a:prstGeom prst="rect">
            <a:avLst/>
          </a:prstGeom>
          <a:gradFill>
            <a:gsLst>
              <a:gs pos="0">
                <a:srgbClr val="131E2A"/>
              </a:gs>
              <a:gs pos="74000">
                <a:srgbClr val="1B516A"/>
              </a:gs>
              <a:gs pos="83000">
                <a:srgbClr val="1B516A"/>
              </a:gs>
              <a:gs pos="100000">
                <a:srgbClr val="131E2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 userDrawn="1"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 userDrawn="1"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1473170" y="1166272"/>
            <a:ext cx="9245660" cy="5200684"/>
          </a:xfrm>
          <a:effectLst>
            <a:outerShdw blurRad="127000" dist="25400" sx="101000" sy="101000" algn="ctr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59412" y="245646"/>
            <a:ext cx="8897715" cy="674981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en-US" dirty="0"/>
              <a:t>Your Slide 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52" y="469295"/>
            <a:ext cx="1280481" cy="3514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68D4A0-B1D0-9E47-84EB-79B52E51DB63}"/>
              </a:ext>
            </a:extLst>
          </p:cNvPr>
          <p:cNvSpPr txBox="1"/>
          <p:nvPr userDrawn="1"/>
        </p:nvSpPr>
        <p:spPr>
          <a:xfrm>
            <a:off x="12405449" y="2366"/>
            <a:ext cx="2785533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Video Playback Slide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background image must be replaced to use this page. Click the icon and select your video source, choose your file and click “insert”.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Best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practice is to use </a:t>
            </a:r>
            <a:r>
              <a:rPr lang="en-US" sz="1200" b="1" baseline="0" dirty="0">
                <a:latin typeface="+mj-lt"/>
                <a:cs typeface="Arial" panose="020B0604020202020204" pitchFamily="34" charset="0"/>
              </a:rPr>
              <a:t>a file saved locally on the computer 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to avoid technology and/or internet failure during presentation.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j-lt"/>
                <a:cs typeface="Arial" panose="020B0604020202020204" pitchFamily="34" charset="0"/>
              </a:rPr>
              <a:t>Do not insert any text on this slide.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1E66E2-1EC7-A34E-BF5D-EC37ABD0B36E}"/>
              </a:ext>
            </a:extLst>
          </p:cNvPr>
          <p:cNvSpPr txBox="1"/>
          <p:nvPr userDrawn="1"/>
        </p:nvSpPr>
        <p:spPr>
          <a:xfrm>
            <a:off x="12405448" y="5382100"/>
            <a:ext cx="278553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layout for embedded video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playback only.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Video Layout-Gre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74000">
                <a:schemeClr val="accent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74000">
                <a:schemeClr val="accent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DD1D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52" y="565092"/>
            <a:ext cx="1280481" cy="351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68D4A0-B1D0-9E47-84EB-79B52E51DB63}"/>
              </a:ext>
            </a:extLst>
          </p:cNvPr>
          <p:cNvSpPr txBox="1"/>
          <p:nvPr/>
        </p:nvSpPr>
        <p:spPr>
          <a:xfrm>
            <a:off x="12405449" y="2366"/>
            <a:ext cx="2785533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Video Playback Slide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background image must be replaced to use this page. Click the icon and select your video source, choose your file and click “insert”.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Best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practice is to use </a:t>
            </a:r>
            <a:r>
              <a:rPr lang="en-US" sz="1200" b="1" baseline="0" dirty="0">
                <a:latin typeface="+mj-lt"/>
                <a:cs typeface="Arial" panose="020B0604020202020204" pitchFamily="34" charset="0"/>
              </a:rPr>
              <a:t>a file saved locally on the computer 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to avoid technology and/or internet failure during presentation.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j-lt"/>
                <a:cs typeface="Arial" panose="020B0604020202020204" pitchFamily="34" charset="0"/>
              </a:rPr>
              <a:t>Do not insert any text on this slide.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E66E2-1EC7-A34E-BF5D-EC37ABD0B36E}"/>
              </a:ext>
            </a:extLst>
          </p:cNvPr>
          <p:cNvSpPr txBox="1"/>
          <p:nvPr/>
        </p:nvSpPr>
        <p:spPr>
          <a:xfrm>
            <a:off x="12405448" y="5382100"/>
            <a:ext cx="278553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layout for embedded video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playback only.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1" hasCustomPrompt="1"/>
          </p:nvPr>
        </p:nvSpPr>
        <p:spPr>
          <a:xfrm>
            <a:off x="618353" y="573741"/>
            <a:ext cx="9855033" cy="5543456"/>
          </a:xfrm>
          <a:effectLst>
            <a:outerShdw blurRad="127000" dist="25400" sx="101000" sy="101000" algn="ctr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526" y="5816420"/>
            <a:ext cx="1014702" cy="3135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5460B-BD07-5141-AADE-F9DFD41CF99B}"/>
              </a:ext>
            </a:extLst>
          </p:cNvPr>
          <p:cNvSpPr txBox="1"/>
          <p:nvPr/>
        </p:nvSpPr>
        <p:spPr bwMode="auto">
          <a:xfrm>
            <a:off x="10807389" y="5527451"/>
            <a:ext cx="10506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i="0" dirty="0">
                <a:solidFill>
                  <a:schemeClr val="bg1"/>
                </a:solidFill>
                <a:latin typeface="+mj-lt"/>
              </a:rPr>
              <a:t>Official pediatric teaching </a:t>
            </a:r>
            <a:br>
              <a:rPr lang="en-US" sz="700" i="0" dirty="0">
                <a:solidFill>
                  <a:schemeClr val="bg1"/>
                </a:solidFill>
                <a:latin typeface="+mj-lt"/>
              </a:rPr>
            </a:br>
            <a:r>
              <a:rPr lang="en-US" sz="700" i="0" dirty="0">
                <a:solidFill>
                  <a:schemeClr val="bg1"/>
                </a:solidFill>
                <a:latin typeface="+mj-lt"/>
              </a:rPr>
              <a:t>hospital of</a:t>
            </a:r>
          </a:p>
          <a:p>
            <a:pPr algn="r"/>
            <a:endParaRPr lang="en-US" sz="700" b="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3">
                  <a:lumMod val="75000"/>
                </a:schemeClr>
              </a:gs>
              <a:gs pos="83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 userDrawn="1"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 userDrawn="1"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Media Placeholder 2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473170" y="1166272"/>
            <a:ext cx="9245660" cy="5200684"/>
          </a:xfrm>
          <a:effectLst>
            <a:outerShdw blurRad="127000" dist="25400" sx="101000" sy="101000" algn="ctr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459412" y="245646"/>
            <a:ext cx="8897715" cy="674981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en-US" dirty="0"/>
              <a:t>Your Slide Title Here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52" y="469295"/>
            <a:ext cx="1280481" cy="3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idescreen Video Layout-Gre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74000">
                <a:schemeClr val="accent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74000">
                <a:schemeClr val="accent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DD1D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52" y="565092"/>
            <a:ext cx="1280481" cy="351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68D4A0-B1D0-9E47-84EB-79B52E51DB63}"/>
              </a:ext>
            </a:extLst>
          </p:cNvPr>
          <p:cNvSpPr txBox="1"/>
          <p:nvPr/>
        </p:nvSpPr>
        <p:spPr>
          <a:xfrm>
            <a:off x="12405449" y="2366"/>
            <a:ext cx="2785533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Video Playback Slide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The background image must be replaced to use this page. Click the icon and select your video source, choose your file and click “insert”.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Best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practice is to use </a:t>
            </a:r>
            <a:r>
              <a:rPr lang="en-US" sz="1200" b="1" baseline="0" dirty="0">
                <a:latin typeface="+mj-lt"/>
                <a:cs typeface="Arial" panose="020B0604020202020204" pitchFamily="34" charset="0"/>
              </a:rPr>
              <a:t>a file saved locally on the computer 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to avoid technology and/or internet failure during presentation.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j-lt"/>
                <a:cs typeface="Arial" panose="020B0604020202020204" pitchFamily="34" charset="0"/>
              </a:rPr>
              <a:t>Do not insert any text on this slide.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E66E2-1EC7-A34E-BF5D-EC37ABD0B36E}"/>
              </a:ext>
            </a:extLst>
          </p:cNvPr>
          <p:cNvSpPr txBox="1"/>
          <p:nvPr/>
        </p:nvSpPr>
        <p:spPr>
          <a:xfrm>
            <a:off x="12405448" y="5382100"/>
            <a:ext cx="278553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this layout for embedded video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playback only.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1" hasCustomPrompt="1"/>
          </p:nvPr>
        </p:nvSpPr>
        <p:spPr>
          <a:xfrm>
            <a:off x="618353" y="573741"/>
            <a:ext cx="9855033" cy="5543456"/>
          </a:xfrm>
          <a:effectLst>
            <a:outerShdw blurRad="127000" dist="25400" sx="101000" sy="101000" algn="ctr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526" y="5816420"/>
            <a:ext cx="1014702" cy="3135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5460B-BD07-5141-AADE-F9DFD41CF99B}"/>
              </a:ext>
            </a:extLst>
          </p:cNvPr>
          <p:cNvSpPr txBox="1"/>
          <p:nvPr/>
        </p:nvSpPr>
        <p:spPr bwMode="auto">
          <a:xfrm>
            <a:off x="10807389" y="5527451"/>
            <a:ext cx="10506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i="0" dirty="0">
                <a:solidFill>
                  <a:schemeClr val="bg1"/>
                </a:solidFill>
                <a:latin typeface="+mj-lt"/>
              </a:rPr>
              <a:t>Official pediatric teaching </a:t>
            </a:r>
            <a:br>
              <a:rPr lang="en-US" sz="700" i="0" dirty="0">
                <a:solidFill>
                  <a:schemeClr val="bg1"/>
                </a:solidFill>
                <a:latin typeface="+mj-lt"/>
              </a:rPr>
            </a:br>
            <a:r>
              <a:rPr lang="en-US" sz="700" i="0" dirty="0">
                <a:solidFill>
                  <a:schemeClr val="bg1"/>
                </a:solidFill>
                <a:latin typeface="+mj-lt"/>
              </a:rPr>
              <a:t>hospital of</a:t>
            </a:r>
          </a:p>
          <a:p>
            <a:pPr algn="r"/>
            <a:endParaRPr lang="en-US" sz="700" b="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 userDrawn="1"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 userDrawn="1"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Media Placeholder 2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473169" y="1166270"/>
            <a:ext cx="9244584" cy="5200078"/>
          </a:xfrm>
          <a:effectLst>
            <a:outerShdw blurRad="127000" dist="25400" sx="101000" sy="101000" algn="ctr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459412" y="245646"/>
            <a:ext cx="8897715" cy="674981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en-US" dirty="0"/>
              <a:t>Your Slide Title Here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52" y="469295"/>
            <a:ext cx="1280481" cy="3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67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410019" y="0"/>
            <a:ext cx="278553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Table of Contents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Table of Contents title can be changed to Agenda or other titles.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Contents with bullet points can be changed and additional bullets can be added by pressing return to create a new line.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601663" y="1515291"/>
            <a:ext cx="10972801" cy="4824549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Presentation Section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>
                <a:ea typeface="Verdana" pitchFamily="34" charset="0"/>
              </a:rPr>
              <a:t>Click to edit Master title style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884" y="0"/>
            <a:ext cx="10980515" cy="3324225"/>
          </a:xfrm>
        </p:spPr>
        <p:txBody>
          <a:bodyPr anchor="b"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Divider Title/Quote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7F1CE-A508-A142-8E2E-0F01BEEB9F75}"/>
              </a:ext>
            </a:extLst>
          </p:cNvPr>
          <p:cNvSpPr/>
          <p:nvPr/>
        </p:nvSpPr>
        <p:spPr>
          <a:xfrm>
            <a:off x="0" y="3453024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B990A-63C7-8445-8432-624FE0788228}"/>
              </a:ext>
            </a:extLst>
          </p:cNvPr>
          <p:cNvSpPr/>
          <p:nvPr/>
        </p:nvSpPr>
        <p:spPr>
          <a:xfrm>
            <a:off x="601884" y="3453024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Brand theme colors ONLY.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Content should not extend beyond the green/blue line/footer.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Headline must be 36pt – shorten your title to fit in the space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provided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change colors of typography. Only incorporate colors labeled “theme colors” in graphs and charts.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Only use “Arial” as the font for all text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and never size under 16pt for presentations.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7F1CE-A508-A142-8E2E-0F01BEEB9F75}"/>
              </a:ext>
            </a:extLst>
          </p:cNvPr>
          <p:cNvSpPr/>
          <p:nvPr/>
        </p:nvSpPr>
        <p:spPr>
          <a:xfrm>
            <a:off x="0" y="3453024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B990A-63C7-8445-8432-624FE0788228}"/>
              </a:ext>
            </a:extLst>
          </p:cNvPr>
          <p:cNvSpPr/>
          <p:nvPr/>
        </p:nvSpPr>
        <p:spPr>
          <a:xfrm>
            <a:off x="601884" y="3453024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410019" y="0"/>
            <a:ext cx="278553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Divider</a:t>
            </a:r>
            <a:r>
              <a:rPr lang="en-US" sz="1200" b="1" i="0" baseline="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200" b="1" i="0" dirty="0">
                <a:latin typeface="+mj-lt"/>
                <a:cs typeface="Arial" panose="020B0604020202020204" pitchFamily="34" charset="0"/>
              </a:rPr>
              <a:t>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divider slides to organize the flow of your presentation or to call out quotes or words of importance.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7F1CE-A508-A142-8E2E-0F01BEEB9F75}"/>
              </a:ext>
            </a:extLst>
          </p:cNvPr>
          <p:cNvSpPr/>
          <p:nvPr userDrawn="1"/>
        </p:nvSpPr>
        <p:spPr>
          <a:xfrm>
            <a:off x="0" y="3453024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B990A-63C7-8445-8432-624FE0788228}"/>
              </a:ext>
            </a:extLst>
          </p:cNvPr>
          <p:cNvSpPr/>
          <p:nvPr userDrawn="1"/>
        </p:nvSpPr>
        <p:spPr>
          <a:xfrm>
            <a:off x="601884" y="3453024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8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2410019" y="0"/>
            <a:ext cx="278553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One Column Content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Standard layout allows you for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use with text or you may click the icons in the center for Tables, Charts, SmartArt or media.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Contents with bullet points can be changed and additional bullets can be added by pressing return to create a new line.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348" y="1451036"/>
            <a:ext cx="10978116" cy="354845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6"/>
          </p:nvPr>
        </p:nvSpPr>
        <p:spPr>
          <a:xfrm>
            <a:off x="601663" y="1920240"/>
            <a:ext cx="10972801" cy="441960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58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p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715" y="1399625"/>
            <a:ext cx="5173740" cy="408858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410019" y="1"/>
            <a:ext cx="278553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Two Column Text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Replace slide title text.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Update paragraph copy as needed. Use indent tool for more styles – bold, regular copy, bullets,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7"/>
          </p:nvPr>
        </p:nvSpPr>
        <p:spPr>
          <a:xfrm>
            <a:off x="6412135" y="1884972"/>
            <a:ext cx="5185458" cy="462241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5913" y="1414522"/>
            <a:ext cx="5173740" cy="408858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/>
          </p:nvPr>
        </p:nvSpPr>
        <p:spPr>
          <a:xfrm>
            <a:off x="624714" y="1884972"/>
            <a:ext cx="5174423" cy="46224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400050" indent="-165100">
              <a:defRPr sz="1800">
                <a:solidFill>
                  <a:schemeClr val="tx1"/>
                </a:solidFill>
                <a:latin typeface="+mj-lt"/>
              </a:defRPr>
            </a:lvl2pPr>
            <a:lvl3pPr marL="627063" indent="-165100">
              <a:defRPr sz="1800">
                <a:solidFill>
                  <a:schemeClr val="tx1"/>
                </a:solidFill>
                <a:latin typeface="+mj-lt"/>
              </a:defRPr>
            </a:lvl3pPr>
            <a:lvl4pPr marL="801688" indent="-174625">
              <a:defRPr sz="1800">
                <a:solidFill>
                  <a:schemeClr val="tx1"/>
                </a:solidFill>
                <a:latin typeface="+mj-lt"/>
              </a:defRPr>
            </a:lvl4pPr>
            <a:lvl5pPr marL="1027113" indent="-171450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p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01663" y="2009774"/>
            <a:ext cx="3513137" cy="4497607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1377400"/>
            <a:ext cx="3505198" cy="408858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9587" y="1377400"/>
            <a:ext cx="3505198" cy="408858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6680" y="1377400"/>
            <a:ext cx="3505198" cy="408858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21"/>
          </p:nvPr>
        </p:nvSpPr>
        <p:spPr>
          <a:xfrm>
            <a:off x="4315617" y="2009773"/>
            <a:ext cx="3513137" cy="4516113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22"/>
          </p:nvPr>
        </p:nvSpPr>
        <p:spPr>
          <a:xfrm>
            <a:off x="8052710" y="2009773"/>
            <a:ext cx="3513137" cy="4516113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410019" y="1"/>
            <a:ext cx="278553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Three Column Text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Replace slide title text.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Update paragraph copy as needed. Use indent tool for more styles – bold, regular copy, bullets,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Body Text &amp; Chart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Replace slide title text.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Update paragraph copy as needed. Use indent tool for more styles – bold, regular copy, bullets,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bottom of page for graphs or charts, use colors within theme.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348" y="1381842"/>
            <a:ext cx="11021184" cy="408858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01663" y="1920240"/>
            <a:ext cx="10972801" cy="4419600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DE84D6-7FCB-1E4F-BFEB-5F762B096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662" y="4620343"/>
            <a:ext cx="11021184" cy="408858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latin typeface="+mj-lt"/>
              </a:defRPr>
            </a:lvl1pPr>
            <a:lvl2pPr>
              <a:defRPr sz="1800" baseline="0"/>
            </a:lvl2pPr>
          </a:lstStyle>
          <a:p>
            <a:pPr lvl="0"/>
            <a:r>
              <a:rPr lang="en-US" dirty="0"/>
              <a:t>Paragraph Header Text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01884" y="1346200"/>
            <a:ext cx="11003962" cy="31226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an approved Image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6"/>
          </p:nvPr>
        </p:nvSpPr>
        <p:spPr>
          <a:xfrm>
            <a:off x="601663" y="5180730"/>
            <a:ext cx="11004183" cy="1326651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Image with Caption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Replace slide title text.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Update paragraph copy as needed. Use indent tool for more styles – bold, regular copy, bullets,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bottom of page for graphs or charts, use colors within theme.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Body Text and Image Layout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Replace slide title text.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Update paragraph copy as needed. Use indent tool for more styles – bold, regular copy, bullets,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Click the icon within the image box to add a picture. Picture must not exceed size of box provided.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08500" y="1371599"/>
            <a:ext cx="7066185" cy="502919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1800">
                <a:latin typeface="+mj-lt"/>
              </a:defRPr>
            </a:lvl2pPr>
            <a:lvl3pPr marL="627063" indent="-165100">
              <a:defRPr sz="1800">
                <a:latin typeface="+mj-lt"/>
              </a:defRPr>
            </a:lvl3pPr>
            <a:lvl4pPr marL="801688" indent="-174625">
              <a:defRPr sz="1800">
                <a:latin typeface="+mj-lt"/>
              </a:defRPr>
            </a:lvl4pPr>
            <a:lvl5pPr marL="974725" indent="-166688">
              <a:buFont typeface="Courier New" panose="02070309020205020404" pitchFamily="49" charset="0"/>
              <a:buChar char="o"/>
              <a:defRPr sz="1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01886" y="1365811"/>
            <a:ext cx="3691792" cy="532504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Icon to Insert an approved Image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EF9E4F-8078-4451-8AA9-33D2CB20FC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06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ea typeface="Verdana" pitchFamily="34" charset="0"/>
                <a:cs typeface="Verdana" pitchFamily="34" charset="0"/>
              </a:rPr>
              <a:t>Your Slide Title Here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1884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5930B4-4548-4043-AB6A-F6A8D8C27D3B}"/>
              </a:ext>
            </a:extLst>
          </p:cNvPr>
          <p:cNvCxnSpPr>
            <a:cxnSpLocks/>
          </p:cNvCxnSpPr>
          <p:nvPr/>
        </p:nvCxnSpPr>
        <p:spPr>
          <a:xfrm>
            <a:off x="601886" y="1238494"/>
            <a:ext cx="10972800" cy="454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dirty="0">
                <a:latin typeface="+mj-lt"/>
                <a:cs typeface="Arial" panose="020B0604020202020204" pitchFamily="34" charset="0"/>
              </a:rPr>
              <a:t>Guidelines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Use Brand theme colors ONLY.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allow content to exceed space provided. Content should not extend beyond the green/blue line/footer.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Headline must be 36pt – shorten your title to fit in the space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provided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Do not change colors of typography. Only incorporate colors labeled “theme colors” in graphs and charts.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Only use “Arial” as the font for all text</a:t>
            </a:r>
            <a:r>
              <a:rPr lang="en-US" sz="1200" baseline="0" dirty="0">
                <a:latin typeface="+mj-lt"/>
                <a:cs typeface="Arial" panose="020B0604020202020204" pitchFamily="34" charset="0"/>
              </a:rPr>
              <a:t> and never size under 16pt for presentations.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AF4A2F-B75C-2A43-BDDB-6888B5E9564B}"/>
              </a:ext>
            </a:extLst>
          </p:cNvPr>
          <p:cNvSpPr/>
          <p:nvPr userDrawn="1"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FDE37D-1A64-1444-B5A5-700F63B56BCA}"/>
              </a:ext>
            </a:extLst>
          </p:cNvPr>
          <p:cNvSpPr/>
          <p:nvPr userDrawn="1"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124" y="347197"/>
            <a:ext cx="1876901" cy="5151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518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5C9D51C3-137E-43D4-BC6C-26BF83E0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2" r:id="rId10"/>
    <p:sldLayoutId id="2147483709" r:id="rId11"/>
    <p:sldLayoutId id="2147483710" r:id="rId12"/>
    <p:sldLayoutId id="2147483711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9525" indent="15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/>
        <a:defRPr sz="3600" b="0" i="0" kern="1200">
          <a:solidFill>
            <a:schemeClr val="accent1"/>
          </a:solidFill>
          <a:latin typeface="+mj-lt"/>
          <a:ea typeface="Verdana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28600" marR="0" indent="-228600" algn="l" defTabSz="4572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Verdana" charset="0"/>
          <a:cs typeface="Arial" panose="020B0604020202020204" pitchFamily="34" charset="0"/>
        </a:defRPr>
      </a:lvl1pPr>
      <a:lvl2pPr marL="512763" marR="0" indent="-228600" algn="l" defTabSz="4572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j-lt"/>
          <a:ea typeface="Verdana" charset="0"/>
          <a:cs typeface="Arial" panose="020B0604020202020204" pitchFamily="34" charset="0"/>
        </a:defRPr>
      </a:lvl2pPr>
      <a:lvl3pPr marL="1143000" marR="0" indent="-228600" algn="l" defTabSz="4572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800" b="0" i="0" kern="1200">
          <a:solidFill>
            <a:schemeClr val="tx1"/>
          </a:solidFill>
          <a:latin typeface="+mj-lt"/>
          <a:ea typeface="Verdana" charset="0"/>
          <a:cs typeface="Arial" panose="020B0604020202020204" pitchFamily="34" charset="0"/>
        </a:defRPr>
      </a:lvl3pPr>
      <a:lvl4pPr marL="1600200" marR="0" indent="-228600" algn="l" defTabSz="4572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j-lt"/>
          <a:ea typeface="Verdana" charset="0"/>
          <a:cs typeface="Arial" panose="020B0604020202020204" pitchFamily="34" charset="0"/>
        </a:defRPr>
      </a:lvl4pPr>
      <a:lvl5pPr marL="1828800" marR="0" indent="0" algn="l" defTabSz="4572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+mj-lt"/>
          <a:ea typeface="Verdana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1128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0B36E7E-C33A-A34A-BAD9-2A7406056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Ethics and Stewardship</a:t>
            </a:r>
            <a:br>
              <a:rPr lang="en-US" dirty="0" smtClean="0"/>
            </a:br>
            <a:r>
              <a:rPr lang="en-US" dirty="0" smtClean="0"/>
              <a:t>in Fundraising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83023DA-BFB6-F34F-BA4A-48CC564CC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Paulanne Jushkevich, MA, CFRE</a:t>
            </a:r>
          </a:p>
          <a:p>
            <a:r>
              <a:rPr lang="en-US" dirty="0" smtClean="0"/>
              <a:t>President,</a:t>
            </a:r>
          </a:p>
          <a:p>
            <a:r>
              <a:rPr lang="en-US" dirty="0" smtClean="0"/>
              <a:t>Connecticut Children’s Foundation</a:t>
            </a:r>
          </a:p>
          <a:p>
            <a:r>
              <a:rPr lang="en-US" dirty="0" smtClean="0"/>
              <a:t>October 12, 2023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54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62148" y="1828799"/>
            <a:ext cx="1031965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>
                <a:latin typeface="+mj-lt"/>
                <a:ea typeface="Verdana" pitchFamily="34" charset="0"/>
                <a:cs typeface="Verdana" pitchFamily="34" charset="0"/>
              </a:rPr>
              <a:t>Why Ethics?</a:t>
            </a:r>
          </a:p>
          <a:p>
            <a:pPr algn="l"/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000" i="1" dirty="0"/>
              <a:t>It is not good enough the Canadian charities just follow the law but there are important ethical considerations as well as standards that Canadian nonprofits and charities need to be aware of.</a:t>
            </a:r>
            <a:endParaRPr lang="en-US" sz="2800" b="0" i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79" y="3370535"/>
            <a:ext cx="6529524" cy="4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24" t="19460" r="7905" b="5111"/>
          <a:stretch/>
        </p:blipFill>
        <p:spPr>
          <a:xfrm>
            <a:off x="1567544" y="1593667"/>
            <a:ext cx="9039498" cy="42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l="1797" t="8032"/>
          <a:stretch/>
        </p:blipFill>
        <p:spPr>
          <a:xfrm>
            <a:off x="1990165" y="1308847"/>
            <a:ext cx="7509434" cy="5274514"/>
          </a:xfrm>
          <a:prstGeom prst="rect">
            <a:avLst/>
          </a:prstGeom>
        </p:spPr>
      </p:pic>
      <p:pic>
        <p:nvPicPr>
          <p:cNvPr id="3076" name="Picture 4" descr="Little of charity's money going to help animals | CN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4" y="4457450"/>
            <a:ext cx="3084096" cy="17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llowing a scandal that resulted in the resignation of one government  official, WE Charity is officially ending all of its operations in… |  Inst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95" y="1308846"/>
            <a:ext cx="2848882" cy="2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t="8842" r="1582" b="10405"/>
          <a:stretch/>
        </p:blipFill>
        <p:spPr>
          <a:xfrm>
            <a:off x="518161" y="1248578"/>
            <a:ext cx="7808260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t="11007" r="864" b="9146"/>
          <a:stretch/>
        </p:blipFill>
        <p:spPr>
          <a:xfrm>
            <a:off x="272716" y="1317252"/>
            <a:ext cx="8229600" cy="49712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9417" y="412863"/>
            <a:ext cx="8897715" cy="988585"/>
          </a:xfrm>
          <a:prstGeom prst="rect">
            <a:avLst/>
          </a:prstGeom>
        </p:spPr>
        <p:txBody>
          <a:bodyPr/>
          <a:lstStyle>
            <a:lvl1pPr marL="9525" indent="15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sz="3600" b="0" i="0" kern="1200">
                <a:solidFill>
                  <a:schemeClr val="accent1"/>
                </a:solidFill>
                <a:latin typeface="+mj-lt"/>
                <a:ea typeface="Verdana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altLang="en-US" smtClean="0"/>
              <a:t>Ethics and Stewardship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0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l="-1" t="9684" r="590" b="8218"/>
          <a:stretch/>
        </p:blipFill>
        <p:spPr>
          <a:xfrm>
            <a:off x="259081" y="1363579"/>
            <a:ext cx="7584140" cy="46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l="-1" t="9732" r="57169" b="75647"/>
          <a:stretch/>
        </p:blipFill>
        <p:spPr>
          <a:xfrm>
            <a:off x="259081" y="1248452"/>
            <a:ext cx="3895824" cy="99744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41" y="1730782"/>
            <a:ext cx="7151169" cy="4852579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de"/>
          <p:cNvPicPr>
            <a:picLocks noChangeAspect="1"/>
          </p:cNvPicPr>
          <p:nvPr/>
        </p:nvPicPr>
        <p:blipFill rotWithShape="1">
          <a:blip r:embed="rId3"/>
          <a:srcRect l="9575" t="50969" r="14928" b="24690"/>
          <a:stretch/>
        </p:blipFill>
        <p:spPr>
          <a:xfrm>
            <a:off x="90639" y="4225497"/>
            <a:ext cx="5280700" cy="127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99393" y="2245895"/>
            <a:ext cx="39701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>
                <a:latin typeface="+mj-lt"/>
                <a:ea typeface="Verdana" pitchFamily="34" charset="0"/>
                <a:cs typeface="Verdana" pitchFamily="34" charset="0"/>
              </a:rPr>
              <a:t>Ethical governance of a donor’s gift does not only begin when the gift exchanges hands . . . </a:t>
            </a:r>
          </a:p>
        </p:txBody>
      </p:sp>
    </p:spTree>
    <p:extLst>
      <p:ext uri="{BB962C8B-B14F-4D97-AF65-F5344CB8AC3E}">
        <p14:creationId xmlns:p14="http://schemas.microsoft.com/office/powerpoint/2010/main" val="34317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t="11214" r="1534" b="5588"/>
          <a:stretch/>
        </p:blipFill>
        <p:spPr>
          <a:xfrm>
            <a:off x="259081" y="1418191"/>
            <a:ext cx="8438777" cy="53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l="-1" t="9985" r="-673" b="9080"/>
          <a:stretch/>
        </p:blipFill>
        <p:spPr>
          <a:xfrm>
            <a:off x="259081" y="1281952"/>
            <a:ext cx="8489577" cy="5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t="8316" r="1838" b="9378"/>
          <a:stretch/>
        </p:blipFill>
        <p:spPr>
          <a:xfrm>
            <a:off x="259081" y="1281952"/>
            <a:ext cx="8139954" cy="5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 rotWithShape="1">
          <a:blip r:embed="rId3"/>
          <a:srcRect t="27104" b="8634"/>
          <a:stretch/>
        </p:blipFill>
        <p:spPr>
          <a:xfrm>
            <a:off x="851941" y="1588957"/>
            <a:ext cx="9144000" cy="44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 rotWithShape="1">
          <a:blip r:embed="rId3"/>
          <a:srcRect l="797" t="8476" r="-2622" b="11250"/>
          <a:stretch/>
        </p:blipFill>
        <p:spPr>
          <a:xfrm>
            <a:off x="518161" y="1252699"/>
            <a:ext cx="8005482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2126" t="9417" r="1442" b="7772"/>
          <a:stretch/>
        </p:blipFill>
        <p:spPr>
          <a:xfrm>
            <a:off x="601884" y="1455162"/>
            <a:ext cx="6875929" cy="4428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98357" y="4459705"/>
            <a:ext cx="6898105" cy="12956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8638" r="-2541" b="7276"/>
          <a:stretch/>
        </p:blipFill>
        <p:spPr>
          <a:xfrm>
            <a:off x="392588" y="1331495"/>
            <a:ext cx="7098604" cy="43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884" y="1592504"/>
            <a:ext cx="95046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Challenges That Can Cause Ethical Dilemmas:</a:t>
            </a:r>
            <a:r>
              <a:rPr lang="en-US" sz="2400" b="1" dirty="0">
                <a:latin typeface="Calibri" panose="020F0502020204030204" pitchFamily="34" charset="0"/>
              </a:rPr>
              <a:t/>
            </a:r>
            <a:br>
              <a:rPr lang="en-US" sz="2400" b="1" dirty="0">
                <a:latin typeface="Calibri" panose="020F0502020204030204" pitchFamily="34" charset="0"/>
              </a:rPr>
            </a:br>
            <a:endParaRPr lang="en-US" sz="2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Extreme goal </a:t>
            </a:r>
            <a:r>
              <a:rPr lang="en-US" sz="2400" dirty="0" smtClean="0">
                <a:latin typeface="Calibri" panose="020F0502020204030204" pitchFamily="34" charset="0"/>
              </a:rPr>
              <a:t>pressures that are not data-based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Lack of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Dilemmas without clear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Superiors who don’t understand fundraising/ethical standards associated with our 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Impulsive decision-making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Donors who want to control their gift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Ignorance of the Donor Bill of Rights or the AFP Ethical Fundraising Guide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6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AD9CE-8979-A54D-B71D-BD9646D6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Stewardship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-1" t="8604" r="-1765" b="8417"/>
          <a:stretch/>
        </p:blipFill>
        <p:spPr>
          <a:xfrm>
            <a:off x="518161" y="1329213"/>
            <a:ext cx="7494495" cy="45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-1" t="9353" r="-1639" b="883"/>
          <a:stretch/>
        </p:blipFill>
        <p:spPr>
          <a:xfrm>
            <a:off x="375102" y="1250385"/>
            <a:ext cx="8265458" cy="5474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31" y="2998500"/>
            <a:ext cx="5069306" cy="15245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0239" y="302078"/>
            <a:ext cx="8897715" cy="988585"/>
          </a:xfrm>
          <a:prstGeom prst="rect">
            <a:avLst/>
          </a:prstGeom>
        </p:spPr>
        <p:txBody>
          <a:bodyPr/>
          <a:lstStyle>
            <a:lvl1pPr marL="9525" indent="158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sz="3600" b="0" i="0" kern="1200">
                <a:solidFill>
                  <a:schemeClr val="accent1"/>
                </a:solidFill>
                <a:latin typeface="+mj-lt"/>
                <a:ea typeface="Verdana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altLang="en-US" smtClean="0"/>
              <a:t>Ethics and Stewardship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8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-1" t="24965" r="67759" b="25327"/>
          <a:stretch/>
        </p:blipFill>
        <p:spPr>
          <a:xfrm>
            <a:off x="6261235" y="3433011"/>
            <a:ext cx="2289208" cy="2646947"/>
          </a:xfrm>
          <a:prstGeom prst="rect">
            <a:avLst/>
          </a:prstGeom>
        </p:spPr>
      </p:pic>
      <p:pic>
        <p:nvPicPr>
          <p:cNvPr id="6" name="Slide"/>
          <p:cNvPicPr>
            <a:picLocks noChangeAspect="1"/>
          </p:cNvPicPr>
          <p:nvPr/>
        </p:nvPicPr>
        <p:blipFill rotWithShape="1">
          <a:blip r:embed="rId3"/>
          <a:srcRect l="-1" t="8947" r="39113" b="75680"/>
          <a:stretch/>
        </p:blipFill>
        <p:spPr bwMode="auto">
          <a:xfrm>
            <a:off x="601884" y="1363119"/>
            <a:ext cx="4323042" cy="8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042737" y="2534653"/>
            <a:ext cx="5919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0" dirty="0" smtClean="0">
                <a:latin typeface="+mj-lt"/>
                <a:ea typeface="Verdana" pitchFamily="34" charset="0"/>
                <a:cs typeface="Verdana" pitchFamily="34" charset="0"/>
              </a:rPr>
              <a:t>Acknowledgment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dirty="0" smtClean="0">
                <a:latin typeface="+mj-lt"/>
                <a:ea typeface="Verdana" pitchFamily="34" charset="0"/>
                <a:cs typeface="Verdana" pitchFamily="34" charset="0"/>
              </a:rPr>
              <a:t>Expression of Gratitude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Demonstration of Accountability</a:t>
            </a:r>
            <a:endParaRPr lang="en-US" sz="2400" b="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8615" r="34829" b="73036"/>
          <a:stretch/>
        </p:blipFill>
        <p:spPr>
          <a:xfrm>
            <a:off x="259081" y="1318171"/>
            <a:ext cx="4410103" cy="931253"/>
          </a:xfrm>
          <a:prstGeom prst="rect">
            <a:avLst/>
          </a:prstGeom>
        </p:spPr>
      </p:pic>
      <p:pic>
        <p:nvPicPr>
          <p:cNvPr id="2050" name="Picture 2" descr="Stewardship - Donor Stewardship - University of Florida Advanc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56" y="1318171"/>
            <a:ext cx="7408260" cy="54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541" t="8262" r="154" b="6716"/>
          <a:stretch/>
        </p:blipFill>
        <p:spPr>
          <a:xfrm>
            <a:off x="518161" y="1273916"/>
            <a:ext cx="7029638" cy="45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9137" t="28415" r="7272" b="63423"/>
          <a:stretch/>
        </p:blipFill>
        <p:spPr>
          <a:xfrm>
            <a:off x="884748" y="1397479"/>
            <a:ext cx="6446809" cy="472085"/>
          </a:xfrm>
          <a:prstGeom prst="rect">
            <a:avLst/>
          </a:prstGeom>
        </p:spPr>
      </p:pic>
      <p:pic>
        <p:nvPicPr>
          <p:cNvPr id="1028" name="Picture 4" descr="The Fund Raisers Pyrami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24" y="976491"/>
            <a:ext cx="6469812" cy="48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erarchy of Needs – Get Psyche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" y="1866958"/>
            <a:ext cx="5629728" cy="41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8465" r="41333" b="77149"/>
          <a:stretch/>
        </p:blipFill>
        <p:spPr>
          <a:xfrm>
            <a:off x="518161" y="1334798"/>
            <a:ext cx="3732997" cy="686508"/>
          </a:xfrm>
          <a:prstGeom prst="rect">
            <a:avLst/>
          </a:prstGeom>
        </p:spPr>
      </p:pic>
      <p:pic>
        <p:nvPicPr>
          <p:cNvPr id="5122" name="Picture 2" descr="Increase Donor Retention for Your Giving Tuesday Donors - YouTub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49" y="2111822"/>
            <a:ext cx="7624846" cy="4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-1" t="8471" r="35481" b="75275"/>
          <a:stretch/>
        </p:blipFill>
        <p:spPr>
          <a:xfrm>
            <a:off x="361913" y="1389997"/>
            <a:ext cx="5017930" cy="948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461248" y="2881458"/>
            <a:ext cx="84142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costs nonprofits </a:t>
            </a:r>
            <a:r>
              <a:rPr lang="en-US" sz="2800" b="1" dirty="0"/>
              <a:t>about 10 times more</a:t>
            </a:r>
            <a:r>
              <a:rPr lang="en-US" sz="2800" dirty="0"/>
              <a:t> to bring in a new donor than to keep an existing donor.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2018 </a:t>
            </a:r>
            <a:r>
              <a:rPr lang="en-US" sz="2800" dirty="0"/>
              <a:t>Fundraising Effectiveness Report </a:t>
            </a:r>
            <a:r>
              <a:rPr lang="en-US" sz="2800" dirty="0" smtClean="0"/>
              <a:t>: For </a:t>
            </a:r>
            <a:r>
              <a:rPr lang="en-US" sz="2800" dirty="0"/>
              <a:t>each 100 new donors nonprofits brought in, they lost 99.</a:t>
            </a:r>
            <a:endParaRPr lang="en-US" sz="3600" b="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9344" r="41167" b="76486"/>
          <a:stretch/>
        </p:blipFill>
        <p:spPr>
          <a:xfrm>
            <a:off x="259081" y="1390637"/>
            <a:ext cx="4556901" cy="823173"/>
          </a:xfrm>
          <a:prstGeom prst="rect">
            <a:avLst/>
          </a:prstGeom>
        </p:spPr>
      </p:pic>
      <p:pic>
        <p:nvPicPr>
          <p:cNvPr id="6146" name="Picture 2" descr="A Guide to Donor Retention - Bloome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02" y="2407227"/>
            <a:ext cx="8523204" cy="38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7983" r="235" b="6743"/>
          <a:stretch/>
        </p:blipFill>
        <p:spPr>
          <a:xfrm>
            <a:off x="371380" y="1285274"/>
            <a:ext cx="7637929" cy="4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1" t="8547" r="-1276" b="7378"/>
          <a:stretch/>
        </p:blipFill>
        <p:spPr>
          <a:xfrm>
            <a:off x="405146" y="1380797"/>
            <a:ext cx="7914223" cy="49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8195" r="-1151"/>
          <a:stretch/>
        </p:blipFill>
        <p:spPr>
          <a:xfrm>
            <a:off x="345030" y="1310983"/>
            <a:ext cx="7745506" cy="52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l="1" t="25863" r="46325" b="17664"/>
          <a:stretch/>
        </p:blipFill>
        <p:spPr>
          <a:xfrm>
            <a:off x="1987335" y="2202015"/>
            <a:ext cx="4413465" cy="3837710"/>
          </a:xfrm>
          <a:prstGeom prst="rect">
            <a:avLst/>
          </a:prstGeom>
        </p:spPr>
      </p:pic>
      <p:pic>
        <p:nvPicPr>
          <p:cNvPr id="6" name="Slide"/>
          <p:cNvPicPr>
            <a:picLocks noChangeAspect="1"/>
          </p:cNvPicPr>
          <p:nvPr/>
        </p:nvPicPr>
        <p:blipFill rotWithShape="1">
          <a:blip r:embed="rId4"/>
          <a:srcRect l="1" t="8547" r="38798" b="73868"/>
          <a:stretch/>
        </p:blipFill>
        <p:spPr bwMode="auto">
          <a:xfrm>
            <a:off x="268070" y="1462382"/>
            <a:ext cx="4782671" cy="103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de"/>
          <p:cNvPicPr>
            <a:picLocks noGrp="1" noChangeAspect="1"/>
          </p:cNvPicPr>
          <p:nvPr>
            <p:ph sz="quarter" idx="16"/>
          </p:nvPr>
        </p:nvPicPr>
        <p:blipFill rotWithShape="1">
          <a:blip r:embed="rId3"/>
          <a:srcRect t="8175" r="3560"/>
          <a:stretch/>
        </p:blipFill>
        <p:spPr>
          <a:xfrm>
            <a:off x="2497916" y="1425387"/>
            <a:ext cx="6556437" cy="46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EF9E4F-8078-4451-8AA9-33D2CB20FCC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127481"/>
          </a:xfrm>
        </p:spPr>
      </p:pic>
      <p:sp>
        <p:nvSpPr>
          <p:cNvPr id="5" name="TextBox 4"/>
          <p:cNvSpPr txBox="1"/>
          <p:nvPr/>
        </p:nvSpPr>
        <p:spPr bwMode="auto">
          <a:xfrm>
            <a:off x="320842" y="224590"/>
            <a:ext cx="58393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latin typeface="+mj-lt"/>
                <a:ea typeface="Verdana" pitchFamily="34" charset="0"/>
                <a:cs typeface="Verdana" pitchFamily="34" charset="0"/>
              </a:rPr>
              <a:t>Thank you</a:t>
            </a:r>
          </a:p>
          <a:p>
            <a:pPr algn="l"/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sz="2000" b="0" dirty="0" smtClean="0">
                <a:latin typeface="+mj-lt"/>
                <a:ea typeface="Verdana" pitchFamily="34" charset="0"/>
                <a:cs typeface="Verdana" pitchFamily="34" charset="0"/>
              </a:rPr>
              <a:t>Paulanne Jushkevich, MA, CFRE</a:t>
            </a:r>
          </a:p>
          <a:p>
            <a:pPr algn="l"/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President,</a:t>
            </a:r>
          </a:p>
          <a:p>
            <a:pPr algn="l"/>
            <a:r>
              <a:rPr lang="en-US" sz="2000" b="0" dirty="0" smtClean="0">
                <a:latin typeface="+mj-lt"/>
                <a:ea typeface="Verdana" pitchFamily="34" charset="0"/>
                <a:cs typeface="Verdana" pitchFamily="34" charset="0"/>
              </a:rPr>
              <a:t>Connecticut Children’s Foundation</a:t>
            </a:r>
          </a:p>
        </p:txBody>
      </p:sp>
    </p:spTree>
    <p:extLst>
      <p:ext uri="{BB962C8B-B14F-4D97-AF65-F5344CB8AC3E}">
        <p14:creationId xmlns:p14="http://schemas.microsoft.com/office/powerpoint/2010/main" val="37194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 rotWithShape="1">
          <a:blip r:embed="rId3"/>
          <a:srcRect t="11626" r="294" b="5629"/>
          <a:stretch/>
        </p:blipFill>
        <p:spPr>
          <a:xfrm>
            <a:off x="874059" y="1452282"/>
            <a:ext cx="7664824" cy="47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t="12410" r="1029" b="30334"/>
          <a:stretch/>
        </p:blipFill>
        <p:spPr>
          <a:xfrm>
            <a:off x="779929" y="1653988"/>
            <a:ext cx="9049872" cy="39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l="2277" t="12534" r="4950" b="13406"/>
          <a:stretch/>
        </p:blipFill>
        <p:spPr>
          <a:xfrm>
            <a:off x="1176952" y="1504367"/>
            <a:ext cx="7134802" cy="42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l="53073" t="20120" r="2674" b="6524"/>
          <a:stretch/>
        </p:blipFill>
        <p:spPr>
          <a:xfrm>
            <a:off x="5409283" y="2126255"/>
            <a:ext cx="3260992" cy="4054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079653" y="1773716"/>
            <a:ext cx="45169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 smtClean="0">
                <a:latin typeface="+mj-lt"/>
                <a:ea typeface="Verdana" pitchFamily="34" charset="0"/>
                <a:cs typeface="Verdana" pitchFamily="34" charset="0"/>
              </a:rPr>
              <a:t>What is Ethics NOT?</a:t>
            </a:r>
          </a:p>
          <a:p>
            <a:pPr algn="l"/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sz="2400" b="0" dirty="0" smtClean="0">
                <a:latin typeface="+mj-lt"/>
                <a:ea typeface="Verdana" pitchFamily="34" charset="0"/>
                <a:cs typeface="Verdana" pitchFamily="34" charset="0"/>
              </a:rPr>
              <a:t>. . . For the faint of heart</a:t>
            </a:r>
          </a:p>
        </p:txBody>
      </p:sp>
    </p:spTree>
    <p:extLst>
      <p:ext uri="{BB962C8B-B14F-4D97-AF65-F5344CB8AC3E}">
        <p14:creationId xmlns:p14="http://schemas.microsoft.com/office/powerpoint/2010/main" val="14586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t="8898" r="-106" b="11641"/>
          <a:stretch/>
        </p:blipFill>
        <p:spPr>
          <a:xfrm>
            <a:off x="518161" y="1482951"/>
            <a:ext cx="8462682" cy="47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Ethics and Stewardship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F9E4F-8078-4451-8AA9-33D2CB20FC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3"/>
          <a:srcRect t="8758" r="1176" b="5752"/>
          <a:stretch/>
        </p:blipFill>
        <p:spPr>
          <a:xfrm>
            <a:off x="1353671" y="1296893"/>
            <a:ext cx="8032377" cy="52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T_Childrens_2019">
  <a:themeElements>
    <a:clrScheme name="CC_Brand-Print">
      <a:dk1>
        <a:srgbClr val="181818"/>
      </a:dk1>
      <a:lt1>
        <a:sysClr val="window" lastClr="FFFFFF"/>
      </a:lt1>
      <a:dk2>
        <a:srgbClr val="6E6259"/>
      </a:dk2>
      <a:lt2>
        <a:srgbClr val="F2F2F2"/>
      </a:lt2>
      <a:accent1>
        <a:srgbClr val="00AEEF"/>
      </a:accent1>
      <a:accent2>
        <a:srgbClr val="FFD87D"/>
      </a:accent2>
      <a:accent3>
        <a:srgbClr val="00A886"/>
      </a:accent3>
      <a:accent4>
        <a:srgbClr val="9019AD"/>
      </a:accent4>
      <a:accent5>
        <a:srgbClr val="D84C43"/>
      </a:accent5>
      <a:accent6>
        <a:srgbClr val="6E6259"/>
      </a:accent6>
      <a:hlink>
        <a:srgbClr val="00AEEF"/>
      </a:hlink>
      <a:folHlink>
        <a:srgbClr val="9019AD"/>
      </a:folHlink>
    </a:clrScheme>
    <a:fontScheme name="CT Children's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45720" rIns="0" bIns="45720" numCol="1" rtlCol="0" anchor="t" anchorCtr="0" compatLnSpc="1">
        <a:prstTxWarp prst="textNoShape">
          <a:avLst/>
        </a:prstTxWarp>
        <a:spAutoFit/>
      </a:bodyPr>
      <a:lstStyle>
        <a:defPPr algn="l">
          <a:defRPr sz="2400" b="0" dirty="0" err="1" smtClean="0">
            <a:latin typeface="+mj-lt"/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PPT_Template.pptx" id="{6FDF69B6-8080-435F-9169-E3D52706F3AA}" vid="{AD0A7182-4020-4CBA-8EC5-274429507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9132</TotalTime>
  <Words>379</Words>
  <Application>Microsoft Office PowerPoint</Application>
  <PresentationFormat>Widescreen</PresentationFormat>
  <Paragraphs>136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Verdana</vt:lpstr>
      <vt:lpstr>CT_Childrens_2019</vt:lpstr>
      <vt:lpstr>Ethics and Stewardship in Fundraising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PowerPoint Presentation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Stewardship</vt:lpstr>
      <vt:lpstr>Ethics and Stewardship</vt:lpstr>
      <vt:lpstr>PowerPoint Presentation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Ethics and Stewardship</vt:lpstr>
      <vt:lpstr>PowerPoint Presentation</vt:lpstr>
    </vt:vector>
  </TitlesOfParts>
  <Company>Connecticut Children's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Branded PowerPoint Template</dc:title>
  <dc:creator>Kniss, Kevin</dc:creator>
  <cp:lastModifiedBy>Jushkevich, Paulanne</cp:lastModifiedBy>
  <cp:revision>47</cp:revision>
  <dcterms:created xsi:type="dcterms:W3CDTF">2020-07-24T13:59:05Z</dcterms:created>
  <dcterms:modified xsi:type="dcterms:W3CDTF">2023-10-12T14:26:45Z</dcterms:modified>
</cp:coreProperties>
</file>